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notesMasterIdLst>
    <p:notesMasterId r:id="rId24"/>
  </p:notesMasterIdLst>
  <p:handoutMasterIdLst>
    <p:handoutMasterId r:id="rId25"/>
  </p:handoutMasterIdLst>
  <p:sldIdLst>
    <p:sldId id="2045" r:id="rId2"/>
    <p:sldId id="2046" r:id="rId3"/>
    <p:sldId id="2047" r:id="rId4"/>
    <p:sldId id="2048" r:id="rId5"/>
    <p:sldId id="2049" r:id="rId6"/>
    <p:sldId id="2050" r:id="rId7"/>
    <p:sldId id="2051" r:id="rId8"/>
    <p:sldId id="2052" r:id="rId9"/>
    <p:sldId id="2053" r:id="rId10"/>
    <p:sldId id="2054" r:id="rId11"/>
    <p:sldId id="2055" r:id="rId12"/>
    <p:sldId id="2056" r:id="rId13"/>
    <p:sldId id="2071" r:id="rId14"/>
    <p:sldId id="2072" r:id="rId15"/>
    <p:sldId id="2073" r:id="rId16"/>
    <p:sldId id="2074" r:id="rId17"/>
    <p:sldId id="2075" r:id="rId18"/>
    <p:sldId id="2076" r:id="rId19"/>
    <p:sldId id="2077" r:id="rId20"/>
    <p:sldId id="2078" r:id="rId21"/>
    <p:sldId id="2079" r:id="rId22"/>
    <p:sldId id="2080" r:id="rId23"/>
  </p:sldIdLst>
  <p:sldSz cx="9144000" cy="6858000" type="screen4x3"/>
  <p:notesSz cx="7010400" cy="9296400"/>
  <p:custShowLst>
    <p:custShow name="Custom Show 1" id="0">
      <p:sldLst/>
    </p:custShow>
  </p:custShow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FEF4"/>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14" autoAdjust="0"/>
    <p:restoredTop sz="86250" autoAdjust="0"/>
  </p:normalViewPr>
  <p:slideViewPr>
    <p:cSldViewPr>
      <p:cViewPr varScale="1">
        <p:scale>
          <a:sx n="49" d="100"/>
          <a:sy n="49" d="100"/>
        </p:scale>
        <p:origin x="538"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1" d="100"/>
          <a:sy n="41" d="100"/>
        </p:scale>
        <p:origin x="-852" y="-102"/>
      </p:cViewPr>
      <p:guideLst>
        <p:guide orient="horz" pos="3024"/>
        <p:guide pos="2304"/>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2" tIns="46586" rIns="93172" bIns="46586" rtlCol="0"/>
          <a:lstStyle>
            <a:lvl1pPr algn="r">
              <a:defRPr sz="1300"/>
            </a:lvl1pPr>
          </a:lstStyle>
          <a:p>
            <a:fld id="{7C979C43-4C76-4602-8993-E65D8860D7B9}" type="datetimeFigureOut">
              <a:rPr lang="en-US" smtClean="0"/>
              <a:pPr/>
              <a:t>3/12/2019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300"/>
            </a:lvl1pPr>
          </a:lstStyle>
          <a:p>
            <a:fld id="{8951D5A3-C14E-441C-8736-EA9C482843B5}" type="slidenum">
              <a:rPr lang="en-US" smtClean="0"/>
              <a:pPr/>
              <a:t>‹#›</a:t>
            </a:fld>
            <a:endParaRPr lang="en-US"/>
          </a:p>
        </p:txBody>
      </p:sp>
    </p:spTree>
    <p:extLst>
      <p:ext uri="{BB962C8B-B14F-4D97-AF65-F5344CB8AC3E}">
        <p14:creationId xmlns:p14="http://schemas.microsoft.com/office/powerpoint/2010/main" val="3446744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1" hangingPunct="1">
              <a:defRPr sz="1300" smtClean="0"/>
            </a:lvl1pPr>
          </a:lstStyle>
          <a:p>
            <a:pPr>
              <a:defRPr/>
            </a:pPr>
            <a:endParaRPr lang="en-US"/>
          </a:p>
        </p:txBody>
      </p:sp>
      <p:sp>
        <p:nvSpPr>
          <p:cNvPr id="2048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1" hangingPunct="1">
              <a:defRPr sz="1300" smtClean="0"/>
            </a:lvl1pPr>
          </a:lstStyle>
          <a:p>
            <a:pPr>
              <a:defRPr/>
            </a:pPr>
            <a:endParaRPr lang="en-US"/>
          </a:p>
        </p:txBody>
      </p:sp>
      <p:sp>
        <p:nvSpPr>
          <p:cNvPr id="18534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1" hangingPunct="1">
              <a:defRPr sz="1300" smtClean="0"/>
            </a:lvl1pPr>
          </a:lstStyle>
          <a:p>
            <a:pPr>
              <a:defRPr/>
            </a:pPr>
            <a:endParaRPr lang="en-US"/>
          </a:p>
        </p:txBody>
      </p:sp>
      <p:sp>
        <p:nvSpPr>
          <p:cNvPr id="2048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1" hangingPunct="1">
              <a:defRPr sz="1300" smtClean="0"/>
            </a:lvl1pPr>
          </a:lstStyle>
          <a:p>
            <a:pPr>
              <a:defRPr/>
            </a:pPr>
            <a:fld id="{8FB6CFFA-E395-40EA-9022-8077F7643843}" type="slidenum">
              <a:rPr lang="en-US"/>
              <a:pPr>
                <a:defRPr/>
              </a:pPr>
              <a:t>‹#›</a:t>
            </a:fld>
            <a:endParaRPr lang="en-US"/>
          </a:p>
        </p:txBody>
      </p:sp>
    </p:spTree>
    <p:extLst>
      <p:ext uri="{BB962C8B-B14F-4D97-AF65-F5344CB8AC3E}">
        <p14:creationId xmlns:p14="http://schemas.microsoft.com/office/powerpoint/2010/main" val="6597730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4" name="Shape 104"/>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9950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65" name="Shape 165"/>
          <p:cNvSpPr txBox="1">
            <a:spLocks noGrp="1"/>
          </p:cNvSpPr>
          <p:nvPr>
            <p:ph type="body" idx="1"/>
          </p:nvPr>
        </p:nvSpPr>
        <p:spPr>
          <a:xfrm>
            <a:off x="701040" y="4415790"/>
            <a:ext cx="560832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https://www.toothiq.com/oral-systemic/</a:t>
            </a:r>
            <a:endParaRPr sz="1200" b="0" i="0" u="none" strike="noStrike" cap="none">
              <a:solidFill>
                <a:schemeClr val="dk1"/>
              </a:solidFill>
              <a:latin typeface="Arial"/>
              <a:ea typeface="Arial"/>
              <a:cs typeface="Arial"/>
              <a:sym typeface="Arial"/>
            </a:endParaRPr>
          </a:p>
        </p:txBody>
      </p:sp>
      <p:sp>
        <p:nvSpPr>
          <p:cNvPr id="166" name="Shape 166"/>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10</a:t>
            </a:fld>
            <a:endParaRPr sz="1300">
              <a:solidFill>
                <a:schemeClr val="dk1"/>
              </a:solidFill>
              <a:latin typeface="Arial"/>
              <a:ea typeface="Arial"/>
              <a:cs typeface="Arial"/>
              <a:sym typeface="Arial"/>
            </a:endParaRPr>
          </a:p>
        </p:txBody>
      </p:sp>
    </p:spTree>
    <p:extLst>
      <p:ext uri="{BB962C8B-B14F-4D97-AF65-F5344CB8AC3E}">
        <p14:creationId xmlns:p14="http://schemas.microsoft.com/office/powerpoint/2010/main" val="206874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2" name="Shape 172"/>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7192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78" name="Shape 178"/>
          <p:cNvSpPr txBox="1">
            <a:spLocks noGrp="1"/>
          </p:cNvSpPr>
          <p:nvPr>
            <p:ph type="body" idx="1"/>
          </p:nvPr>
        </p:nvSpPr>
        <p:spPr>
          <a:xfrm>
            <a:off x="701040" y="4415790"/>
            <a:ext cx="560832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179" name="Shape 179"/>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12</a:t>
            </a:fld>
            <a:endParaRPr sz="1300">
              <a:solidFill>
                <a:schemeClr val="dk1"/>
              </a:solidFill>
              <a:latin typeface="Arial"/>
              <a:ea typeface="Arial"/>
              <a:cs typeface="Arial"/>
              <a:sym typeface="Arial"/>
            </a:endParaRPr>
          </a:p>
        </p:txBody>
      </p:sp>
    </p:spTree>
    <p:extLst>
      <p:ext uri="{BB962C8B-B14F-4D97-AF65-F5344CB8AC3E}">
        <p14:creationId xmlns:p14="http://schemas.microsoft.com/office/powerpoint/2010/main" val="950002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Shape 308"/>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9" name="Shape 309"/>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5473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Shape 314"/>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5" name="Shape 315"/>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66290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Shape 329"/>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0" name="Shape 330"/>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8497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16</a:t>
            </a:fld>
            <a:endParaRPr sz="1300">
              <a:solidFill>
                <a:schemeClr val="dk1"/>
              </a:solidFill>
              <a:latin typeface="Arial"/>
              <a:ea typeface="Arial"/>
              <a:cs typeface="Arial"/>
              <a:sym typeface="Arial"/>
            </a:endParaRPr>
          </a:p>
        </p:txBody>
      </p:sp>
      <p:sp>
        <p:nvSpPr>
          <p:cNvPr id="336" name="Shape 336"/>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7" name="Shape 337"/>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Attribution of “20/20/60?”  </a:t>
            </a:r>
            <a:endParaRPr/>
          </a:p>
          <a:p>
            <a:pPr marL="0" marR="0" lvl="0" indent="0" algn="l" rtl="0">
              <a:spcBef>
                <a:spcPts val="360"/>
              </a:spcBef>
              <a:spcAft>
                <a:spcPts val="0"/>
              </a:spcAft>
              <a:buNone/>
            </a:pPr>
            <a:r>
              <a:rPr lang="en-US" sz="1200" b="0" i="0" u="none" strike="noStrike" cap="none">
                <a:solidFill>
                  <a:schemeClr val="dk1"/>
                </a:solidFill>
                <a:latin typeface="Arial"/>
                <a:ea typeface="Arial"/>
                <a:cs typeface="Arial"/>
                <a:sym typeface="Arial"/>
              </a:rPr>
              <a:t>Great to include slides showing sample reports and follow ups.  Any way to get me audio to include with this???</a:t>
            </a:r>
            <a:endParaRPr/>
          </a:p>
        </p:txBody>
      </p:sp>
    </p:spTree>
    <p:extLst>
      <p:ext uri="{BB962C8B-B14F-4D97-AF65-F5344CB8AC3E}">
        <p14:creationId xmlns:p14="http://schemas.microsoft.com/office/powerpoint/2010/main" val="2824387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17</a:t>
            </a:fld>
            <a:endParaRPr sz="1300">
              <a:solidFill>
                <a:schemeClr val="dk1"/>
              </a:solidFill>
              <a:latin typeface="Arial"/>
              <a:ea typeface="Arial"/>
              <a:cs typeface="Arial"/>
              <a:sym typeface="Arial"/>
            </a:endParaRPr>
          </a:p>
        </p:txBody>
      </p:sp>
      <p:sp>
        <p:nvSpPr>
          <p:cNvPr id="346" name="Shape 346"/>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47" name="Shape 347"/>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Concern is that PPC is an option not included and we seem to leap to it out of the blue</a:t>
            </a:r>
            <a:endParaRPr/>
          </a:p>
        </p:txBody>
      </p:sp>
    </p:spTree>
    <p:extLst>
      <p:ext uri="{BB962C8B-B14F-4D97-AF65-F5344CB8AC3E}">
        <p14:creationId xmlns:p14="http://schemas.microsoft.com/office/powerpoint/2010/main" val="314319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18</a:t>
            </a:fld>
            <a:endParaRPr sz="1300">
              <a:solidFill>
                <a:schemeClr val="dk1"/>
              </a:solidFill>
              <a:latin typeface="Arial"/>
              <a:ea typeface="Arial"/>
              <a:cs typeface="Arial"/>
              <a:sym typeface="Arial"/>
            </a:endParaRPr>
          </a:p>
        </p:txBody>
      </p:sp>
      <p:sp>
        <p:nvSpPr>
          <p:cNvPr id="356" name="Shape 356"/>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57" name="Shape 357"/>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662660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Shape 362"/>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19</a:t>
            </a:fld>
            <a:endParaRPr sz="1300">
              <a:solidFill>
                <a:schemeClr val="dk1"/>
              </a:solidFill>
              <a:latin typeface="Arial"/>
              <a:ea typeface="Arial"/>
              <a:cs typeface="Arial"/>
              <a:sym typeface="Arial"/>
            </a:endParaRPr>
          </a:p>
        </p:txBody>
      </p:sp>
      <p:sp>
        <p:nvSpPr>
          <p:cNvPr id="363" name="Shape 363"/>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64" name="Shape 364"/>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354610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1" name="Shape 111"/>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26754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Shape 371"/>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20</a:t>
            </a:fld>
            <a:endParaRPr sz="1300">
              <a:solidFill>
                <a:schemeClr val="dk1"/>
              </a:solidFill>
              <a:latin typeface="Arial"/>
              <a:ea typeface="Arial"/>
              <a:cs typeface="Arial"/>
              <a:sym typeface="Arial"/>
            </a:endParaRPr>
          </a:p>
        </p:txBody>
      </p:sp>
      <p:sp>
        <p:nvSpPr>
          <p:cNvPr id="372" name="Shape 372"/>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73" name="Shape 373"/>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7204557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Shape 380"/>
          <p:cNvSpPr txBox="1">
            <a:spLocks noGrp="1"/>
          </p:cNvSpPr>
          <p:nvPr>
            <p:ph type="sldNum" idx="12"/>
          </p:nvPr>
        </p:nvSpPr>
        <p:spPr>
          <a:xfrm>
            <a:off x="3970938" y="8829967"/>
            <a:ext cx="3037840" cy="464820"/>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Arial"/>
                <a:ea typeface="Arial"/>
                <a:cs typeface="Arial"/>
                <a:sym typeface="Arial"/>
              </a:rPr>
              <a:pPr marL="0" marR="0" lvl="0" indent="0" algn="r" rtl="0">
                <a:spcBef>
                  <a:spcPts val="0"/>
                </a:spcBef>
                <a:spcAft>
                  <a:spcPts val="0"/>
                </a:spcAft>
                <a:buNone/>
              </a:pPr>
              <a:t>21</a:t>
            </a:fld>
            <a:endParaRPr sz="1300">
              <a:solidFill>
                <a:schemeClr val="dk1"/>
              </a:solidFill>
              <a:latin typeface="Arial"/>
              <a:ea typeface="Arial"/>
              <a:cs typeface="Arial"/>
              <a:sym typeface="Arial"/>
            </a:endParaRPr>
          </a:p>
        </p:txBody>
      </p:sp>
      <p:sp>
        <p:nvSpPr>
          <p:cNvPr id="381" name="Shape 381"/>
          <p:cNvSpPr>
            <a:spLocks noGrp="1" noRot="1" noChangeAspect="1"/>
          </p:cNvSpPr>
          <p:nvPr>
            <p:ph type="sldImg" idx="2"/>
          </p:nvPr>
        </p:nvSpPr>
        <p:spPr>
          <a:xfrm>
            <a:off x="1189038" y="703263"/>
            <a:ext cx="4632325" cy="347345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82" name="Shape 382"/>
          <p:cNvSpPr txBox="1">
            <a:spLocks noGrp="1"/>
          </p:cNvSpPr>
          <p:nvPr>
            <p:ph type="body" idx="1"/>
          </p:nvPr>
        </p:nvSpPr>
        <p:spPr>
          <a:xfrm>
            <a:off x="934720" y="4415790"/>
            <a:ext cx="5140960" cy="4183380"/>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250185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7" name="Shape 117"/>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2999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701040" y="4415790"/>
            <a:ext cx="5608200" cy="41835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25" name="Shape 125"/>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99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701040" y="4415790"/>
            <a:ext cx="5608200" cy="41835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32" name="Shape 132"/>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98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9" name="Shape 139"/>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8241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5" name="Shape 145"/>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9515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2" name="Shape 152"/>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5343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701040" y="4415790"/>
            <a:ext cx="5608320" cy="418338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9" name="Shape 159"/>
          <p:cNvSpPr>
            <a:spLocks noGrp="1" noRot="1" noChangeAspect="1"/>
          </p:cNvSpPr>
          <p:nvPr>
            <p:ph type="sldImg" idx="2"/>
          </p:nvPr>
        </p:nvSpPr>
        <p:spPr>
          <a:xfrm>
            <a:off x="1181100" y="698500"/>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469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a:defRPr/>
            </a:pPr>
            <a:endParaRPr lang="en-US"/>
          </a:p>
        </p:txBody>
      </p:sp>
      <p:sp>
        <p:nvSpPr>
          <p:cNvPr id="16" name="Slide Number Placeholder 15"/>
          <p:cNvSpPr>
            <a:spLocks noGrp="1"/>
          </p:cNvSpPr>
          <p:nvPr>
            <p:ph type="sldNum" sz="quarter" idx="11"/>
          </p:nvPr>
        </p:nvSpPr>
        <p:spPr/>
        <p:txBody>
          <a:bodyPr/>
          <a:lstStyle/>
          <a:p>
            <a:pPr>
              <a:defRPr/>
            </a:pPr>
            <a:fld id="{7F1AB25E-DF8A-4415-8DB8-F1EA4F13F6F7}" type="slidenum">
              <a:rPr lang="en-US" smtClean="0"/>
              <a:pPr>
                <a:defRPr/>
              </a:pPr>
              <a:t>‹#›</a:t>
            </a:fld>
            <a:endParaRPr lang="en-US"/>
          </a:p>
        </p:txBody>
      </p:sp>
      <p:sp>
        <p:nvSpPr>
          <p:cNvPr id="17" name="Footer Placeholder 16"/>
          <p:cNvSpPr>
            <a:spLocks noGrp="1"/>
          </p:cNvSpPr>
          <p:nvPr>
            <p:ph type="ftr" sz="quarter" idx="12"/>
          </p:nvPr>
        </p:nvSpPr>
        <p:spPr/>
        <p:txBody>
          <a:bodyPr/>
          <a:lstStyle/>
          <a:p>
            <a:pPr>
              <a:defRPr/>
            </a:pPr>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pPr>
              <a:defRPr/>
            </a:pPr>
            <a:endParaRPr lang="en-US"/>
          </a:p>
        </p:txBody>
      </p:sp>
      <p:sp>
        <p:nvSpPr>
          <p:cNvPr id="15" name="Slide Number Placeholder 14"/>
          <p:cNvSpPr>
            <a:spLocks noGrp="1"/>
          </p:cNvSpPr>
          <p:nvPr>
            <p:ph type="sldNum" sz="quarter" idx="15"/>
          </p:nvPr>
        </p:nvSpPr>
        <p:spPr/>
        <p:txBody>
          <a:bodyPr/>
          <a:lstStyle>
            <a:lvl1pPr algn="ctr">
              <a:defRPr/>
            </a:lvl1pPr>
          </a:lstStyle>
          <a:p>
            <a:pPr>
              <a:defRPr/>
            </a:pPr>
            <a:fld id="{485EA4A0-C28C-4339-8A17-135D22CFFEF5}" type="slidenum">
              <a:rPr lang="en-US" smtClean="0"/>
              <a:pPr>
                <a:defRPr/>
              </a:pPr>
              <a:t>‹#›</a:t>
            </a:fld>
            <a:endParaRPr lang="en-US"/>
          </a:p>
        </p:txBody>
      </p:sp>
      <p:sp>
        <p:nvSpPr>
          <p:cNvPr id="16" name="Footer Placeholder 15"/>
          <p:cNvSpPr>
            <a:spLocks noGrp="1"/>
          </p:cNvSpPr>
          <p:nvPr>
            <p:ph type="ftr" sz="quarter" idx="16"/>
          </p:nvPr>
        </p:nvSpPr>
        <p:spPr/>
        <p:txBody>
          <a:bodyPr/>
          <a:lstStyle/>
          <a:p>
            <a:pPr>
              <a:defRPr/>
            </a:pPr>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7" name="Date Placeholder 6"/>
          <p:cNvSpPr>
            <a:spLocks noGrp="1"/>
          </p:cNvSpPr>
          <p:nvPr>
            <p:ph type="dt" sz="half" idx="10"/>
          </p:nvPr>
        </p:nvSpPr>
        <p:spPr/>
        <p:txBody>
          <a:bodyPr/>
          <a:lstStyle/>
          <a:p>
            <a:pPr>
              <a:defRPr/>
            </a:pPr>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85EA4A0-C28C-4339-8A17-135D22CFFEF5}" type="slidenum">
              <a:rPr lang="en-US" smtClean="0"/>
              <a:pPr>
                <a:defRPr/>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FEF7A0D-B501-4F29-8CE5-C9471C8591D5}"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pPr>
              <a:defRPr/>
            </a:pPr>
            <a:endParaRPr lang="en-US"/>
          </a:p>
        </p:txBody>
      </p:sp>
      <p:sp>
        <p:nvSpPr>
          <p:cNvPr id="9" name="Slide Number Placeholder 8"/>
          <p:cNvSpPr>
            <a:spLocks noGrp="1"/>
          </p:cNvSpPr>
          <p:nvPr>
            <p:ph type="sldNum" sz="quarter" idx="15"/>
          </p:nvPr>
        </p:nvSpPr>
        <p:spPr/>
        <p:txBody>
          <a:bodyPr/>
          <a:lstStyle/>
          <a:p>
            <a:pPr>
              <a:defRPr/>
            </a:pPr>
            <a:fld id="{485EA4A0-C28C-4339-8A17-135D22CFFEF5}" type="slidenum">
              <a:rPr lang="en-US" smtClean="0"/>
              <a:pPr>
                <a:defRPr/>
              </a:pPr>
              <a:t>‹#›</a:t>
            </a:fld>
            <a:endParaRPr lang="en-US"/>
          </a:p>
        </p:txBody>
      </p:sp>
      <p:sp>
        <p:nvSpPr>
          <p:cNvPr id="10" name="Footer Placeholder 9"/>
          <p:cNvSpPr>
            <a:spLocks noGrp="1"/>
          </p:cNvSpPr>
          <p:nvPr>
            <p:ph type="ftr" sz="quarter" idx="16"/>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1"/>
          </p:nvPr>
        </p:nvSpPr>
        <p:spPr/>
        <p:txBody>
          <a:bodyPr/>
          <a:lstStyle/>
          <a:p>
            <a:pPr>
              <a:defRPr/>
            </a:pPr>
            <a:fld id="{485EA4A0-C28C-4339-8A17-135D22CFFEF5}" type="slidenum">
              <a:rPr lang="en-US" smtClean="0"/>
              <a:pPr>
                <a:defRPr/>
              </a:pPr>
              <a:t>‹#›</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485EA4A0-C28C-4339-8A17-135D22CFFEF5}" type="slidenum">
              <a:rPr lang="en-US" smtClean="0"/>
              <a:pPr>
                <a:defRPr/>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transition>
    <p:fade thruBlk="1"/>
  </p:transition>
  <p:timing>
    <p:tnLst>
      <p:par>
        <p:cTn id="1" dur="indefinite" restart="never" nodeType="tmRoot"/>
      </p:par>
    </p:tnLst>
  </p:timing>
  <p:hf sldNum="0"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toothiq.com/oral-systemi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youtube.com/watch?v=VejK7512wZw&amp;list=PLEwe3F4GKPQu8DL4uMVmKwxWq2MGurKTW"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hyperlink" Target="http://images.google.com/imgres?imgurl=http://www.tvsquad.com/images/2005/09/logo.jpg&amp;imgrefurl=http://www.tvsquad.com/category/cable-satellite/page/2/&amp;h=80&amp;w=200&amp;sz=5&amp;hl=en&amp;sig2=faCXu8De_OG8SLVR-MvH-w&amp;start=4&amp;tbnid=KwaoyL9uAss9aM:&amp;tbnh=42&amp;tbnw=104&amp;ei=xkUbRZH8IZ_2aPuOqacD&amp;prev=/images?q=google+clear+logo&amp;svnum=100&amp;hl=en&amp;lr=&amp;rls=GGLD,GGLD:2004-36,GGLD:en&amp;sa=N" TargetMode="External"/><Relationship Id="rId7" Type="http://schemas.openxmlformats.org/officeDocument/2006/relationships/hyperlink" Target="http://images.google.com/imgres?imgurl=http://walmartwatch.com/img/features/special-reports.jpg&amp;imgrefurl=http://walmartwatch.com/home/pages/special_reports&amp;h=219&amp;w=308&amp;sz=9&amp;hl=en&amp;sig2=0Ht6xZFIPtirjH5RdnXebw&amp;start=26&amp;tbnid=K1qiCJmqVzNEyM:&amp;tbnh=83&amp;tbnw=117&amp;ei=Y0YbRZ_WPKuuacWQ5J0D&amp;prev=/images?q=special+report&amp;start=20&amp;ndsp=20&amp;svnum=100&amp;hl=en&amp;lr=&amp;rls=GGLD,GGLD:2004-36,GGLD:en&amp;sa=N"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hyperlink" Target="http://images.google.com/imgres?imgurl=http://www.interest.co.nz/images/email-icon.gif&amp;imgrefurl=http://www.interest.co.nz/mortgages.asp&amp;h=162&amp;w=162&amp;sz=9&amp;hl=en&amp;sig2=YCpGrdVzNG3Kr05fAV_33w&amp;start=4&amp;tbnid=pi_aFduyZ9jDUM:&amp;tbnh=98&amp;tbnw=98&amp;ei=JkYbRdn4IMT4aOLgpZoD&amp;prev=/images?q=email+icon&amp;svnum=100&amp;hl=en&amp;lr=&amp;rls=GGLD,GGLD:2004-36,GGLD:en" TargetMode="Externa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457200" y="2043250"/>
            <a:ext cx="8229600" cy="3318600"/>
          </a:xfrm>
          <a:prstGeom prst="rect">
            <a:avLst/>
          </a:prstGeom>
          <a:noFill/>
          <a:ln>
            <a:noFill/>
          </a:ln>
        </p:spPr>
        <p:txBody>
          <a:bodyPr spcFirstLastPara="1" wrap="square" lIns="91425" tIns="45700" rIns="91425" bIns="45700" anchor="t" anchorCtr="0">
            <a:noAutofit/>
          </a:bodyPr>
          <a:lstStyle/>
          <a:p>
            <a:pPr marL="274320" marR="0" lvl="0" indent="-274320" algn="ctr" rtl="0">
              <a:spcBef>
                <a:spcPts val="0"/>
              </a:spcBef>
              <a:spcAft>
                <a:spcPts val="0"/>
              </a:spcAft>
              <a:buClr>
                <a:schemeClr val="accent2"/>
              </a:buClr>
              <a:buSzPts val="2210"/>
              <a:buFont typeface="Noto Sans Symbols"/>
              <a:buNone/>
            </a:pPr>
            <a:r>
              <a:rPr lang="en-US" sz="3600" i="1">
                <a:solidFill>
                  <a:srgbClr val="F9F9F9"/>
                </a:solidFill>
              </a:rPr>
              <a:t>Does it</a:t>
            </a:r>
            <a:endParaRPr sz="3600">
              <a:solidFill>
                <a:srgbClr val="F9F9F9"/>
              </a:solidFill>
            </a:endParaRPr>
          </a:p>
          <a:p>
            <a:pPr marL="3474720" marR="0" lvl="0" indent="-274320" algn="l" rtl="0">
              <a:spcBef>
                <a:spcPts val="600"/>
              </a:spcBef>
              <a:spcAft>
                <a:spcPts val="0"/>
              </a:spcAft>
              <a:buClr>
                <a:schemeClr val="accent2"/>
              </a:buClr>
              <a:buSzPts val="2210"/>
              <a:buFont typeface="Noto Sans Symbols"/>
              <a:buNone/>
            </a:pPr>
            <a:r>
              <a:rPr lang="en-US" sz="4800" b="1" i="0" u="none" strike="noStrike" cap="none">
                <a:solidFill>
                  <a:srgbClr val="1F497D"/>
                </a:solidFill>
                <a:latin typeface="Oswald"/>
                <a:ea typeface="Oswald"/>
                <a:cs typeface="Oswald"/>
                <a:sym typeface="Oswald"/>
              </a:rPr>
              <a:t>A</a:t>
            </a:r>
            <a:r>
              <a:rPr lang="en-US" sz="4800" i="0" u="none" strike="noStrike" cap="none">
                <a:solidFill>
                  <a:schemeClr val="lt1"/>
                </a:solidFill>
                <a:latin typeface="Oswald"/>
                <a:ea typeface="Oswald"/>
                <a:cs typeface="Oswald"/>
                <a:sym typeface="Oswald"/>
              </a:rPr>
              <a:t>ttract</a:t>
            </a:r>
            <a:endParaRPr sz="4800" i="0" u="none" strike="noStrike" cap="none">
              <a:solidFill>
                <a:schemeClr val="lt1"/>
              </a:solidFill>
              <a:latin typeface="Oswald"/>
              <a:ea typeface="Oswald"/>
              <a:cs typeface="Oswald"/>
              <a:sym typeface="Oswald"/>
            </a:endParaRPr>
          </a:p>
          <a:p>
            <a:pPr marL="3474720" marR="0" lvl="0" indent="-274320" algn="l" rtl="0">
              <a:spcBef>
                <a:spcPts val="600"/>
              </a:spcBef>
              <a:spcAft>
                <a:spcPts val="0"/>
              </a:spcAft>
              <a:buClr>
                <a:schemeClr val="accent2"/>
              </a:buClr>
              <a:buSzPts val="2210"/>
              <a:buFont typeface="Noto Sans Symbols"/>
              <a:buNone/>
            </a:pPr>
            <a:r>
              <a:rPr lang="en-US" sz="4800" b="1" i="0" u="none" strike="noStrike" cap="none">
                <a:solidFill>
                  <a:srgbClr val="1F497D"/>
                </a:solidFill>
                <a:latin typeface="Oswald"/>
                <a:ea typeface="Oswald"/>
                <a:cs typeface="Oswald"/>
                <a:sym typeface="Oswald"/>
              </a:rPr>
              <a:t>I</a:t>
            </a:r>
            <a:r>
              <a:rPr lang="en-US" sz="4800" i="0" u="none" strike="noStrike" cap="none">
                <a:solidFill>
                  <a:schemeClr val="lt1"/>
                </a:solidFill>
                <a:latin typeface="Oswald"/>
                <a:ea typeface="Oswald"/>
                <a:cs typeface="Oswald"/>
                <a:sym typeface="Oswald"/>
              </a:rPr>
              <a:t>mpress &amp;</a:t>
            </a:r>
            <a:endParaRPr sz="4800" i="0" u="none" strike="noStrike" cap="none">
              <a:solidFill>
                <a:schemeClr val="lt1"/>
              </a:solidFill>
              <a:latin typeface="Oswald"/>
              <a:ea typeface="Oswald"/>
              <a:cs typeface="Oswald"/>
              <a:sym typeface="Oswald"/>
            </a:endParaRPr>
          </a:p>
          <a:p>
            <a:pPr marL="3474720" marR="0" lvl="0" indent="-274320" algn="l" rtl="0">
              <a:spcBef>
                <a:spcPts val="600"/>
              </a:spcBef>
              <a:spcAft>
                <a:spcPts val="0"/>
              </a:spcAft>
              <a:buClr>
                <a:schemeClr val="accent2"/>
              </a:buClr>
              <a:buSzPts val="2210"/>
              <a:buFont typeface="Noto Sans Symbols"/>
              <a:buNone/>
            </a:pPr>
            <a:r>
              <a:rPr lang="en-US" sz="4800" b="1" i="0" u="none" strike="noStrike" cap="none">
                <a:solidFill>
                  <a:srgbClr val="1F497D"/>
                </a:solidFill>
                <a:latin typeface="Oswald"/>
                <a:ea typeface="Oswald"/>
                <a:cs typeface="Oswald"/>
                <a:sym typeface="Oswald"/>
              </a:rPr>
              <a:t>M</a:t>
            </a:r>
            <a:r>
              <a:rPr lang="en-US" sz="4800" i="0" u="none" strike="noStrike" cap="none">
                <a:solidFill>
                  <a:schemeClr val="lt1"/>
                </a:solidFill>
                <a:latin typeface="Oswald"/>
                <a:ea typeface="Oswald"/>
                <a:cs typeface="Oswald"/>
                <a:sym typeface="Oswald"/>
              </a:rPr>
              <a:t>otivate</a:t>
            </a:r>
            <a:endParaRPr sz="4800" i="0" u="none" strike="noStrike" cap="none">
              <a:solidFill>
                <a:schemeClr val="lt1"/>
              </a:solidFill>
              <a:latin typeface="Oswald"/>
              <a:ea typeface="Oswald"/>
              <a:cs typeface="Oswald"/>
              <a:sym typeface="Oswald"/>
            </a:endParaRPr>
          </a:p>
          <a:p>
            <a:pPr marL="274320" marR="0" lvl="0" indent="-274320" algn="ctr" rtl="0">
              <a:spcBef>
                <a:spcPts val="600"/>
              </a:spcBef>
              <a:spcAft>
                <a:spcPts val="0"/>
              </a:spcAft>
              <a:buClr>
                <a:schemeClr val="accent2"/>
              </a:buClr>
              <a:buSzPts val="3400"/>
              <a:buFont typeface="Noto Sans Symbols"/>
              <a:buNone/>
            </a:pPr>
            <a:r>
              <a:rPr lang="en-US" sz="3600" i="1">
                <a:solidFill>
                  <a:srgbClr val="F3F3F3"/>
                </a:solidFill>
              </a:rPr>
              <a:t>the web surfing public, </a:t>
            </a:r>
            <a:endParaRPr sz="3600" i="1">
              <a:solidFill>
                <a:srgbClr val="F3F3F3"/>
              </a:solidFill>
            </a:endParaRPr>
          </a:p>
          <a:p>
            <a:pPr marL="274320" marR="0" lvl="0" indent="-274320" algn="ctr" rtl="0">
              <a:spcBef>
                <a:spcPts val="600"/>
              </a:spcBef>
              <a:spcAft>
                <a:spcPts val="0"/>
              </a:spcAft>
              <a:buClr>
                <a:schemeClr val="accent2"/>
              </a:buClr>
              <a:buSzPts val="3400"/>
              <a:buFont typeface="Noto Sans Symbols"/>
              <a:buNone/>
            </a:pPr>
            <a:r>
              <a:rPr lang="en-US" sz="3600" i="1">
                <a:solidFill>
                  <a:srgbClr val="F3F3F3"/>
                </a:solidFill>
              </a:rPr>
              <a:t>and your future patients?</a:t>
            </a:r>
            <a:endParaRPr sz="3600" b="0" i="1" u="none" strike="noStrike" cap="none">
              <a:solidFill>
                <a:srgbClr val="F3F3F3"/>
              </a:solidFill>
              <a:latin typeface="Constantia"/>
              <a:ea typeface="Constantia"/>
              <a:cs typeface="Constantia"/>
              <a:sym typeface="Constantia"/>
            </a:endParaRPr>
          </a:p>
        </p:txBody>
      </p:sp>
      <p:sp>
        <p:nvSpPr>
          <p:cNvPr id="107" name="Shape 107"/>
          <p:cNvSpPr txBox="1">
            <a:spLocks noGrp="1"/>
          </p:cNvSpPr>
          <p:nvPr>
            <p:ph type="ftr" idx="4294967295"/>
          </p:nvPr>
        </p:nvSpPr>
        <p:spPr>
          <a:xfrm>
            <a:off x="2133600" y="6203667"/>
            <a:ext cx="3581400" cy="384048"/>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200" b="0" i="0" u="none" strike="noStrike" cap="none">
              <a:solidFill>
                <a:schemeClr val="lt2"/>
              </a:solidFill>
              <a:latin typeface="Arial"/>
              <a:ea typeface="Arial"/>
              <a:cs typeface="Arial"/>
              <a:sym typeface="Arial"/>
            </a:endParaRPr>
          </a:p>
        </p:txBody>
      </p:sp>
      <p:sp>
        <p:nvSpPr>
          <p:cNvPr id="108" name="Shape 108"/>
          <p:cNvSpPr txBox="1">
            <a:spLocks noGrp="1"/>
          </p:cNvSpPr>
          <p:nvPr>
            <p:ph type="title"/>
          </p:nvPr>
        </p:nvSpPr>
        <p:spPr>
          <a:xfrm>
            <a:off x="457200" y="695950"/>
            <a:ext cx="8229600" cy="14064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1"/>
              </a:buClr>
              <a:buSzPts val="3780"/>
              <a:buFont typeface="Constantia"/>
              <a:buNone/>
            </a:pPr>
            <a:r>
              <a:rPr lang="en-US" sz="4800" b="1" i="0" u="none" strike="noStrike" cap="none">
                <a:solidFill>
                  <a:srgbClr val="FFFF00"/>
                </a:solidFill>
              </a:rPr>
              <a:t>How Well Does Your Web Presence</a:t>
            </a:r>
            <a:r>
              <a:rPr lang="en-US" sz="4800" b="1">
                <a:solidFill>
                  <a:srgbClr val="FFFF00"/>
                </a:solidFill>
              </a:rPr>
              <a:t> </a:t>
            </a:r>
            <a:r>
              <a:rPr lang="en-US" sz="4800" b="1" i="1" u="none" strike="noStrike" cap="none">
                <a:solidFill>
                  <a:srgbClr val="FFFF00"/>
                </a:solidFill>
              </a:rPr>
              <a:t>take AIM?</a:t>
            </a:r>
            <a:endParaRPr sz="4800" b="1" i="1" u="none" strike="noStrike" cap="none">
              <a:solidFill>
                <a:srgbClr val="FFFF00"/>
              </a:solidFill>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pic>
        <p:nvPicPr>
          <p:cNvPr id="168" name="Shape 168" descr="image three.jpg">
            <a:hlinkClick r:id="rId3"/>
          </p:cNvPr>
          <p:cNvPicPr preferRelativeResize="0"/>
          <p:nvPr/>
        </p:nvPicPr>
        <p:blipFill rotWithShape="1">
          <a:blip r:embed="rId4" cstate="print">
            <a:alphaModFix/>
          </a:blip>
          <a:srcRect t="4837" b="37645"/>
          <a:stretch/>
        </p:blipFill>
        <p:spPr>
          <a:xfrm>
            <a:off x="-9875" y="2247325"/>
            <a:ext cx="9163750" cy="3813225"/>
          </a:xfrm>
          <a:prstGeom prst="rect">
            <a:avLst/>
          </a:prstGeom>
          <a:noFill/>
          <a:ln>
            <a:noFill/>
          </a:ln>
        </p:spPr>
      </p:pic>
      <p:sp>
        <p:nvSpPr>
          <p:cNvPr id="169" name="Shape 169"/>
          <p:cNvSpPr txBox="1">
            <a:spLocks noGrp="1"/>
          </p:cNvSpPr>
          <p:nvPr>
            <p:ph type="title"/>
          </p:nvPr>
        </p:nvSpPr>
        <p:spPr>
          <a:xfrm>
            <a:off x="457200" y="580950"/>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3780"/>
              <a:buFont typeface="Constantia"/>
              <a:buNone/>
            </a:pPr>
            <a:r>
              <a:rPr lang="en-US" sz="4800" b="1" i="0" u="none" strike="noStrike" cap="none">
                <a:solidFill>
                  <a:srgbClr val="FFFF00"/>
                </a:solidFill>
                <a:latin typeface="Constantia"/>
                <a:ea typeface="Constantia"/>
                <a:cs typeface="Constantia"/>
                <a:sym typeface="Constantia"/>
              </a:rPr>
              <a:t>Oral Systemic Health </a:t>
            </a:r>
            <a:br>
              <a:rPr lang="en-US" sz="4800" b="1" i="0" u="none" strike="noStrike" cap="none">
                <a:solidFill>
                  <a:srgbClr val="FFFF00"/>
                </a:solidFill>
                <a:latin typeface="Constantia"/>
                <a:ea typeface="Constantia"/>
                <a:cs typeface="Constantia"/>
                <a:sym typeface="Constantia"/>
              </a:rPr>
            </a:br>
            <a:r>
              <a:rPr lang="en-US" sz="4800" b="1" i="0" u="none" strike="noStrike" cap="none">
                <a:solidFill>
                  <a:srgbClr val="FFFF00"/>
                </a:solidFill>
                <a:latin typeface="Constantia"/>
                <a:ea typeface="Constantia"/>
                <a:cs typeface="Constantia"/>
                <a:sym typeface="Constantia"/>
              </a:rPr>
              <a:t>Educational Videos</a:t>
            </a:r>
            <a:endParaRPr sz="4800" b="0" i="0" u="none" strike="noStrike" cap="none">
              <a:solidFill>
                <a:srgbClr val="FFFF00"/>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Shape 174" descr="bogrow_video.png"/>
          <p:cNvPicPr preferRelativeResize="0">
            <a:picLocks noGrp="1"/>
          </p:cNvPicPr>
          <p:nvPr>
            <p:ph type="body" idx="1"/>
          </p:nvPr>
        </p:nvPicPr>
        <p:blipFill rotWithShape="1">
          <a:blip r:embed="rId3" cstate="print">
            <a:alphaModFix/>
          </a:blip>
          <a:srcRect/>
          <a:stretch/>
        </p:blipFill>
        <p:spPr>
          <a:xfrm>
            <a:off x="1573950" y="2169375"/>
            <a:ext cx="5996100" cy="3684600"/>
          </a:xfrm>
          <a:prstGeom prst="rect">
            <a:avLst/>
          </a:prstGeom>
          <a:noFill/>
          <a:ln>
            <a:noFill/>
          </a:ln>
        </p:spPr>
      </p:pic>
      <p:sp>
        <p:nvSpPr>
          <p:cNvPr id="175" name="Shape 175"/>
          <p:cNvSpPr txBox="1">
            <a:spLocks noGrp="1"/>
          </p:cNvSpPr>
          <p:nvPr>
            <p:ph type="title"/>
          </p:nvPr>
        </p:nvSpPr>
        <p:spPr>
          <a:xfrm>
            <a:off x="457200" y="695950"/>
            <a:ext cx="8229600" cy="936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i="0" u="sng" strike="noStrike" cap="none">
                <a:solidFill>
                  <a:srgbClr val="FFFF00"/>
                </a:solidFill>
                <a:latin typeface="Constantia"/>
                <a:ea typeface="Constantia"/>
                <a:cs typeface="Constantia"/>
                <a:sym typeface="Constantia"/>
                <a:hlinkClick r:id="rId4"/>
              </a:rPr>
              <a:t>Custom Practice Video</a:t>
            </a:r>
            <a:endParaRPr sz="4800" b="0" i="0" u="none" strike="noStrike" cap="none">
              <a:solidFill>
                <a:srgbClr val="FFFF00"/>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529700" y="2859525"/>
            <a:ext cx="3646500" cy="2406600"/>
          </a:xfrm>
          <a:prstGeom prst="rect">
            <a:avLst/>
          </a:prstGeom>
          <a:noFill/>
          <a:ln>
            <a:noFill/>
          </a:ln>
        </p:spPr>
        <p:txBody>
          <a:bodyPr spcFirstLastPara="1" wrap="square" lIns="91425" tIns="45700" rIns="91425" bIns="45700" anchor="ctr" anchorCtr="0">
            <a:noAutofit/>
          </a:bodyPr>
          <a:lstStyle/>
          <a:p>
            <a:pPr marL="274320" marR="0" lvl="0" indent="-274320" algn="ctr" rtl="0">
              <a:spcBef>
                <a:spcPts val="0"/>
              </a:spcBef>
              <a:spcAft>
                <a:spcPts val="0"/>
              </a:spcAft>
              <a:buClr>
                <a:schemeClr val="accent2"/>
              </a:buClr>
              <a:buSzPts val="4080"/>
              <a:buFont typeface="Noto Sans Symbols"/>
              <a:buNone/>
            </a:pPr>
            <a:r>
              <a:rPr lang="en-US" sz="4800" b="0" i="1" u="none" strike="noStrike" cap="none">
                <a:solidFill>
                  <a:srgbClr val="FFFFFF"/>
                </a:solidFill>
                <a:latin typeface="Constantia"/>
                <a:ea typeface="Constantia"/>
                <a:cs typeface="Constantia"/>
                <a:sym typeface="Constantia"/>
              </a:rPr>
              <a:t>Patient</a:t>
            </a:r>
            <a:endParaRPr sz="4800" b="0" i="1" u="none" strike="noStrike" cap="none">
              <a:solidFill>
                <a:srgbClr val="FFFFFF"/>
              </a:solidFill>
              <a:latin typeface="Constantia"/>
              <a:ea typeface="Constantia"/>
              <a:cs typeface="Constantia"/>
              <a:sym typeface="Constantia"/>
            </a:endParaRPr>
          </a:p>
          <a:p>
            <a:pPr marL="274320" marR="0" lvl="0" indent="-274320" algn="ctr" rtl="0">
              <a:spcBef>
                <a:spcPts val="600"/>
              </a:spcBef>
              <a:spcAft>
                <a:spcPts val="0"/>
              </a:spcAft>
              <a:buClr>
                <a:schemeClr val="accent2"/>
              </a:buClr>
              <a:buSzPts val="4080"/>
              <a:buFont typeface="Noto Sans Symbols"/>
              <a:buNone/>
            </a:pPr>
            <a:r>
              <a:rPr lang="en-US" sz="4800" b="0" i="1" u="none" strike="noStrike" cap="none">
                <a:solidFill>
                  <a:srgbClr val="FFFFFF"/>
                </a:solidFill>
                <a:latin typeface="Constantia"/>
                <a:ea typeface="Constantia"/>
                <a:cs typeface="Constantia"/>
                <a:sym typeface="Constantia"/>
              </a:rPr>
              <a:t>Testimonial</a:t>
            </a:r>
            <a:endParaRPr sz="4800" b="0" i="1" u="none" strike="noStrike" cap="none">
              <a:solidFill>
                <a:srgbClr val="FFFFFF"/>
              </a:solidFill>
              <a:latin typeface="Constantia"/>
              <a:ea typeface="Constantia"/>
              <a:cs typeface="Constantia"/>
              <a:sym typeface="Constantia"/>
            </a:endParaRPr>
          </a:p>
          <a:p>
            <a:pPr marL="274320" marR="0" lvl="0" indent="-274320" algn="ctr" rtl="0">
              <a:spcBef>
                <a:spcPts val="600"/>
              </a:spcBef>
              <a:spcAft>
                <a:spcPts val="0"/>
              </a:spcAft>
              <a:buClr>
                <a:schemeClr val="accent2"/>
              </a:buClr>
              <a:buSzPts val="4080"/>
              <a:buFont typeface="Noto Sans Symbols"/>
              <a:buNone/>
            </a:pPr>
            <a:r>
              <a:rPr lang="en-US" sz="4800" b="0" i="1" u="none" strike="noStrike" cap="none">
                <a:solidFill>
                  <a:srgbClr val="FFFFFF"/>
                </a:solidFill>
                <a:latin typeface="Constantia"/>
                <a:ea typeface="Constantia"/>
                <a:cs typeface="Constantia"/>
                <a:sym typeface="Constantia"/>
              </a:rPr>
              <a:t>Videos</a:t>
            </a:r>
            <a:endParaRPr sz="4800" b="0" i="1" u="none" strike="noStrike" cap="none">
              <a:solidFill>
                <a:srgbClr val="FFFFFF"/>
              </a:solidFill>
              <a:latin typeface="Constantia"/>
              <a:ea typeface="Constantia"/>
              <a:cs typeface="Constantia"/>
              <a:sym typeface="Constantia"/>
            </a:endParaRPr>
          </a:p>
        </p:txBody>
      </p:sp>
      <p:sp>
        <p:nvSpPr>
          <p:cNvPr id="182" name="Shape 182"/>
          <p:cNvSpPr txBox="1">
            <a:spLocks noGrp="1"/>
          </p:cNvSpPr>
          <p:nvPr>
            <p:ph type="title"/>
          </p:nvPr>
        </p:nvSpPr>
        <p:spPr>
          <a:xfrm>
            <a:off x="653850" y="783250"/>
            <a:ext cx="78363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3600"/>
              <a:buFont typeface="Constantia"/>
              <a:buNone/>
            </a:pPr>
            <a:r>
              <a:rPr lang="en-US" sz="4800" b="0" u="none" strike="noStrike" cap="none" dirty="0">
                <a:solidFill>
                  <a:srgbClr val="FFFF00"/>
                </a:solidFill>
                <a:latin typeface="Constantia"/>
                <a:ea typeface="Constantia"/>
                <a:cs typeface="Constantia"/>
                <a:sym typeface="Constantia"/>
              </a:rPr>
              <a:t>Master the ability</a:t>
            </a:r>
            <a:endParaRPr sz="4800" dirty="0">
              <a:solidFill>
                <a:srgbClr val="FFFF00"/>
              </a:solidFill>
            </a:endParaRPr>
          </a:p>
          <a:p>
            <a:pPr marL="0" marR="0" lvl="0" indent="0" algn="ctr" rtl="0">
              <a:spcBef>
                <a:spcPts val="0"/>
              </a:spcBef>
              <a:spcAft>
                <a:spcPts val="0"/>
              </a:spcAft>
              <a:buClr>
                <a:srgbClr val="F9F9F9"/>
              </a:buClr>
              <a:buSzPts val="3600"/>
              <a:buFont typeface="Constantia"/>
              <a:buNone/>
            </a:pPr>
            <a:r>
              <a:rPr lang="en-US" sz="4800" b="0" u="none" strike="noStrike" cap="none">
                <a:solidFill>
                  <a:srgbClr val="FFFF00"/>
                </a:solidFill>
                <a:latin typeface="Constantia"/>
                <a:ea typeface="Constantia"/>
                <a:cs typeface="Constantia"/>
                <a:sym typeface="Constantia"/>
              </a:rPr>
              <a:t>to </a:t>
            </a:r>
            <a:r>
              <a:rPr lang="en-US" sz="4800" b="0" u="none" strike="noStrike" cap="none" smtClean="0">
                <a:solidFill>
                  <a:srgbClr val="FFFF00"/>
                </a:solidFill>
                <a:latin typeface="Constantia"/>
                <a:ea typeface="Constantia"/>
                <a:cs typeface="Constantia"/>
                <a:sym typeface="Constantia"/>
              </a:rPr>
              <a:t>collect </a:t>
            </a:r>
            <a:r>
              <a:rPr lang="en-US" sz="4800" b="0" u="none" strike="noStrike" cap="none" dirty="0">
                <a:solidFill>
                  <a:srgbClr val="FFFF00"/>
                </a:solidFill>
                <a:latin typeface="Constantia"/>
                <a:ea typeface="Constantia"/>
                <a:cs typeface="Constantia"/>
                <a:sym typeface="Constantia"/>
              </a:rPr>
              <a:t>GREA</a:t>
            </a:r>
            <a:r>
              <a:rPr lang="en-US" sz="4800" dirty="0">
                <a:solidFill>
                  <a:srgbClr val="FFFF00"/>
                </a:solidFill>
              </a:rPr>
              <a:t>T</a:t>
            </a:r>
            <a:endParaRPr sz="4800" b="0" u="none" strike="noStrike" cap="none" dirty="0">
              <a:solidFill>
                <a:srgbClr val="FFFF00"/>
              </a:solidFill>
              <a:latin typeface="Constantia"/>
              <a:ea typeface="Constantia"/>
              <a:cs typeface="Constantia"/>
              <a:sym typeface="Constantia"/>
            </a:endParaRPr>
          </a:p>
        </p:txBody>
      </p:sp>
      <p:pic>
        <p:nvPicPr>
          <p:cNvPr id="183" name="Shape 183" descr="C:\Users\Daniel\AppData\Local\Microsoft\Windows\Temporary Internet Files\Content.IE5\BRR8UAN9\clapboard-311208_640[1].png"/>
          <p:cNvPicPr preferRelativeResize="0"/>
          <p:nvPr/>
        </p:nvPicPr>
        <p:blipFill rotWithShape="1">
          <a:blip r:embed="rId3" cstate="print">
            <a:alphaModFix/>
          </a:blip>
          <a:srcRect/>
          <a:stretch/>
        </p:blipFill>
        <p:spPr>
          <a:xfrm>
            <a:off x="4422650" y="2232850"/>
            <a:ext cx="4197800" cy="36599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1">
                                            <p:txEl>
                                              <p:pRg st="0" end="0"/>
                                            </p:txEl>
                                          </p:spTgt>
                                        </p:tgtEl>
                                        <p:attrNameLst>
                                          <p:attrName>style.visibility</p:attrName>
                                        </p:attrNameLst>
                                      </p:cBhvr>
                                      <p:to>
                                        <p:strVal val="visible"/>
                                      </p:to>
                                    </p:set>
                                    <p:anim calcmode="lin" valueType="num">
                                      <p:cBhvr additive="base">
                                        <p:cTn id="7" dur="500"/>
                                        <p:tgtEl>
                                          <p:spTgt spid="18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1">
                                            <p:txEl>
                                              <p:pRg st="1" end="1"/>
                                            </p:txEl>
                                          </p:spTgt>
                                        </p:tgtEl>
                                        <p:attrNameLst>
                                          <p:attrName>style.visibility</p:attrName>
                                        </p:attrNameLst>
                                      </p:cBhvr>
                                      <p:to>
                                        <p:strVal val="visible"/>
                                      </p:to>
                                    </p:set>
                                    <p:anim calcmode="lin" valueType="num">
                                      <p:cBhvr additive="base">
                                        <p:cTn id="12" dur="500"/>
                                        <p:tgtEl>
                                          <p:spTgt spid="18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81">
                                            <p:txEl>
                                              <p:pRg st="2" end="2"/>
                                            </p:txEl>
                                          </p:spTgt>
                                        </p:tgtEl>
                                        <p:attrNameLst>
                                          <p:attrName>style.visibility</p:attrName>
                                        </p:attrNameLst>
                                      </p:cBhvr>
                                      <p:to>
                                        <p:strVal val="visible"/>
                                      </p:to>
                                    </p:set>
                                    <p:anim calcmode="lin" valueType="num">
                                      <p:cBhvr additive="base">
                                        <p:cTn id="17" dur="500"/>
                                        <p:tgtEl>
                                          <p:spTgt spid="18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3"/>
                                        </p:tgtEl>
                                        <p:attrNameLst>
                                          <p:attrName>style.visibility</p:attrName>
                                        </p:attrNameLst>
                                      </p:cBhvr>
                                      <p:to>
                                        <p:strVal val="visible"/>
                                      </p:to>
                                    </p:set>
                                    <p:animEffect transition="in" filter="fade">
                                      <p:cBhvr>
                                        <p:cTn id="22" dur="500"/>
                                        <p:tgtEl>
                                          <p:spTgt spid="18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2000"/>
                                        <p:tgtEl>
                                          <p:spTgt spid="183"/>
                                        </p:tgtEl>
                                      </p:cBhvr>
                                    </p:animEffect>
                                    <p:set>
                                      <p:cBhvr>
                                        <p:cTn id="27" dur="1" fill="hold">
                                          <p:stCondLst>
                                            <p:cond delay="2000"/>
                                          </p:stCondLst>
                                        </p:cTn>
                                        <p:tgtEl>
                                          <p:spTgt spid="1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Shape 311"/>
          <p:cNvSpPr txBox="1">
            <a:spLocks noGrp="1"/>
          </p:cNvSpPr>
          <p:nvPr>
            <p:ph type="ctrTitle"/>
          </p:nvPr>
        </p:nvSpPr>
        <p:spPr>
          <a:xfrm>
            <a:off x="1391700" y="1855850"/>
            <a:ext cx="6360600" cy="1013700"/>
          </a:xfrm>
          <a:prstGeom prst="rect">
            <a:avLst/>
          </a:prstGeom>
          <a:noFill/>
          <a:ln>
            <a:noFill/>
          </a:ln>
        </p:spPr>
        <p:txBody>
          <a:bodyPr spcFirstLastPara="1" wrap="square" lIns="91425" tIns="45700" rIns="91425" bIns="45700" anchor="ctr" anchorCtr="0">
            <a:noAutofit/>
          </a:bodyPr>
          <a:lstStyle/>
          <a:p>
            <a:pPr marL="0" marR="0" lvl="0" indent="0" rtl="0">
              <a:spcBef>
                <a:spcPts val="0"/>
              </a:spcBef>
              <a:spcAft>
                <a:spcPts val="0"/>
              </a:spcAft>
              <a:buClr>
                <a:srgbClr val="FF0000"/>
              </a:buClr>
              <a:buSzPts val="4800"/>
              <a:buFont typeface="Constantia"/>
              <a:buNone/>
            </a:pPr>
            <a:r>
              <a:rPr lang="en-US" b="1" i="0" u="none" strike="noStrike" cap="none">
                <a:solidFill>
                  <a:srgbClr val="FFFF00"/>
                </a:solidFill>
                <a:latin typeface="Constantia"/>
                <a:ea typeface="Constantia"/>
                <a:cs typeface="Constantia"/>
                <a:sym typeface="Constantia"/>
              </a:rPr>
              <a:t>M</a:t>
            </a:r>
            <a:r>
              <a:rPr lang="en-US" b="0" i="0" u="none" strike="noStrike" cap="none">
                <a:solidFill>
                  <a:srgbClr val="FFFF00"/>
                </a:solidFill>
                <a:latin typeface="Constantia"/>
                <a:ea typeface="Constantia"/>
                <a:cs typeface="Constantia"/>
                <a:sym typeface="Constantia"/>
              </a:rPr>
              <a:t>otivating The Visitor</a:t>
            </a:r>
            <a:endParaRPr>
              <a:solidFill>
                <a:srgbClr val="FFFF00"/>
              </a:solidFill>
            </a:endParaRPr>
          </a:p>
        </p:txBody>
      </p:sp>
      <p:sp>
        <p:nvSpPr>
          <p:cNvPr id="312" name="Shape 312"/>
          <p:cNvSpPr txBox="1"/>
          <p:nvPr/>
        </p:nvSpPr>
        <p:spPr>
          <a:xfrm>
            <a:off x="1391700" y="4016175"/>
            <a:ext cx="6360600" cy="12291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3120"/>
              <a:buFont typeface="Constantia"/>
              <a:buNone/>
            </a:pPr>
            <a:r>
              <a:rPr lang="en-US" sz="3600" i="1">
                <a:solidFill>
                  <a:schemeClr val="lt1"/>
                </a:solidFill>
                <a:latin typeface="Constantia"/>
                <a:ea typeface="Constantia"/>
                <a:cs typeface="Constantia"/>
                <a:sym typeface="Constantia"/>
              </a:rPr>
              <a:t>The “M” In Taking AIM With Your Website</a:t>
            </a:r>
            <a:endParaRPr sz="3600">
              <a:solidFill>
                <a:schemeClr val="lt1"/>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Shape 317"/>
          <p:cNvSpPr/>
          <p:nvPr/>
        </p:nvSpPr>
        <p:spPr>
          <a:xfrm>
            <a:off x="800100" y="551300"/>
            <a:ext cx="7543800" cy="14319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800" b="1">
                <a:solidFill>
                  <a:srgbClr val="FFFF00"/>
                </a:solidFill>
                <a:latin typeface="Constantia"/>
                <a:ea typeface="Constantia"/>
                <a:cs typeface="Constantia"/>
                <a:sym typeface="Constantia"/>
              </a:rPr>
              <a:t>Website Visitors Fall Into One of Three Categories</a:t>
            </a:r>
            <a:endParaRPr sz="4800">
              <a:solidFill>
                <a:srgbClr val="FFFF00"/>
              </a:solidFill>
              <a:latin typeface="Constantia"/>
              <a:ea typeface="Constantia"/>
              <a:cs typeface="Constantia"/>
              <a:sym typeface="Constantia"/>
            </a:endParaRPr>
          </a:p>
        </p:txBody>
      </p:sp>
      <p:pic>
        <p:nvPicPr>
          <p:cNvPr id="318" name="Shape 318"/>
          <p:cNvPicPr preferRelativeResize="0"/>
          <p:nvPr/>
        </p:nvPicPr>
        <p:blipFill rotWithShape="1">
          <a:blip r:embed="rId3" cstate="print">
            <a:alphaModFix/>
          </a:blip>
          <a:srcRect/>
          <a:stretch/>
        </p:blipFill>
        <p:spPr>
          <a:xfrm>
            <a:off x="1945475" y="3181875"/>
            <a:ext cx="6091239" cy="2311400"/>
          </a:xfrm>
          <a:prstGeom prst="rect">
            <a:avLst/>
          </a:prstGeom>
          <a:noFill/>
          <a:ln>
            <a:noFill/>
          </a:ln>
        </p:spPr>
      </p:pic>
      <p:sp>
        <p:nvSpPr>
          <p:cNvPr id="319" name="Shape 319"/>
          <p:cNvSpPr txBox="1"/>
          <p:nvPr/>
        </p:nvSpPr>
        <p:spPr>
          <a:xfrm>
            <a:off x="1107275" y="2343675"/>
            <a:ext cx="2667000" cy="1552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lt1"/>
                </a:solidFill>
                <a:latin typeface="Tahoma"/>
                <a:ea typeface="Tahoma"/>
                <a:cs typeface="Tahoma"/>
                <a:sym typeface="Tahoma"/>
              </a:rPr>
              <a:t>20% Of Potential Patients will Appoint Immediately.</a:t>
            </a:r>
            <a:endParaRPr/>
          </a:p>
        </p:txBody>
      </p:sp>
      <p:sp>
        <p:nvSpPr>
          <p:cNvPr id="320" name="Shape 320"/>
          <p:cNvSpPr txBox="1"/>
          <p:nvPr/>
        </p:nvSpPr>
        <p:spPr>
          <a:xfrm>
            <a:off x="4993475" y="2343675"/>
            <a:ext cx="2667000" cy="822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lt1"/>
                </a:solidFill>
                <a:latin typeface="Tahoma"/>
                <a:ea typeface="Tahoma"/>
                <a:cs typeface="Tahoma"/>
                <a:sym typeface="Tahoma"/>
              </a:rPr>
              <a:t>20% Will Probably Never Appoint.</a:t>
            </a:r>
            <a:endParaRPr/>
          </a:p>
        </p:txBody>
      </p:sp>
      <p:sp>
        <p:nvSpPr>
          <p:cNvPr id="321" name="Shape 321"/>
          <p:cNvSpPr txBox="1"/>
          <p:nvPr/>
        </p:nvSpPr>
        <p:spPr>
          <a:xfrm>
            <a:off x="1183475" y="5544075"/>
            <a:ext cx="5181600" cy="822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lt1"/>
                </a:solidFill>
                <a:latin typeface="Tahoma"/>
                <a:ea typeface="Tahoma"/>
                <a:cs typeface="Tahoma"/>
                <a:sym typeface="Tahoma"/>
              </a:rPr>
              <a:t>60% Of Potential Patients Are Left. What Happens To Them???</a:t>
            </a:r>
            <a:endParaRPr/>
          </a:p>
        </p:txBody>
      </p:sp>
      <p:cxnSp>
        <p:nvCxnSpPr>
          <p:cNvPr id="322" name="Shape 322"/>
          <p:cNvCxnSpPr/>
          <p:nvPr/>
        </p:nvCxnSpPr>
        <p:spPr>
          <a:xfrm>
            <a:off x="6136475" y="5772675"/>
            <a:ext cx="914400" cy="0"/>
          </a:xfrm>
          <a:prstGeom prst="straightConnector1">
            <a:avLst/>
          </a:prstGeom>
          <a:noFill/>
          <a:ln w="50800" cap="flat" cmpd="sng">
            <a:solidFill>
              <a:srgbClr val="FF0000"/>
            </a:solidFill>
            <a:prstDash val="solid"/>
            <a:round/>
            <a:headEnd type="none" w="sm" len="sm"/>
            <a:tailEnd type="none" w="sm" len="sm"/>
          </a:ln>
        </p:spPr>
      </p:cxnSp>
      <p:cxnSp>
        <p:nvCxnSpPr>
          <p:cNvPr id="323" name="Shape 323"/>
          <p:cNvCxnSpPr/>
          <p:nvPr/>
        </p:nvCxnSpPr>
        <p:spPr>
          <a:xfrm rot="10800000">
            <a:off x="7050875" y="4401075"/>
            <a:ext cx="0" cy="1371600"/>
          </a:xfrm>
          <a:prstGeom prst="straightConnector1">
            <a:avLst/>
          </a:prstGeom>
          <a:noFill/>
          <a:ln w="50800" cap="flat" cmpd="sng">
            <a:solidFill>
              <a:srgbClr val="FF0000"/>
            </a:solidFill>
            <a:prstDash val="solid"/>
            <a:round/>
            <a:headEnd type="none" w="sm" len="sm"/>
            <a:tailEnd type="triangle" w="sm" len="sm"/>
          </a:ln>
        </p:spPr>
      </p:cxnSp>
      <p:cxnSp>
        <p:nvCxnSpPr>
          <p:cNvPr id="324" name="Shape 324"/>
          <p:cNvCxnSpPr/>
          <p:nvPr/>
        </p:nvCxnSpPr>
        <p:spPr>
          <a:xfrm>
            <a:off x="1488275" y="3715275"/>
            <a:ext cx="0" cy="838200"/>
          </a:xfrm>
          <a:prstGeom prst="straightConnector1">
            <a:avLst/>
          </a:prstGeom>
          <a:noFill/>
          <a:ln w="50800" cap="flat" cmpd="sng">
            <a:solidFill>
              <a:srgbClr val="FF0000"/>
            </a:solidFill>
            <a:prstDash val="solid"/>
            <a:round/>
            <a:headEnd type="none" w="sm" len="sm"/>
            <a:tailEnd type="none" w="sm" len="sm"/>
          </a:ln>
        </p:spPr>
      </p:cxnSp>
      <p:cxnSp>
        <p:nvCxnSpPr>
          <p:cNvPr id="325" name="Shape 325"/>
          <p:cNvCxnSpPr/>
          <p:nvPr/>
        </p:nvCxnSpPr>
        <p:spPr>
          <a:xfrm>
            <a:off x="1488275" y="4553475"/>
            <a:ext cx="1447800" cy="0"/>
          </a:xfrm>
          <a:prstGeom prst="straightConnector1">
            <a:avLst/>
          </a:prstGeom>
          <a:noFill/>
          <a:ln w="50800" cap="flat" cmpd="sng">
            <a:solidFill>
              <a:srgbClr val="FF0000"/>
            </a:solidFill>
            <a:prstDash val="solid"/>
            <a:round/>
            <a:headEnd type="none" w="sm" len="sm"/>
            <a:tailEnd type="triangle" w="sm" len="sm"/>
          </a:ln>
        </p:spPr>
      </p:cxnSp>
      <p:cxnSp>
        <p:nvCxnSpPr>
          <p:cNvPr id="326" name="Shape 326"/>
          <p:cNvCxnSpPr/>
          <p:nvPr/>
        </p:nvCxnSpPr>
        <p:spPr>
          <a:xfrm rot="10800000">
            <a:off x="4079075" y="2877075"/>
            <a:ext cx="838200" cy="0"/>
          </a:xfrm>
          <a:prstGeom prst="straightConnector1">
            <a:avLst/>
          </a:prstGeom>
          <a:noFill/>
          <a:ln w="50800" cap="flat" cmpd="sng">
            <a:solidFill>
              <a:srgbClr val="FF0000"/>
            </a:solidFill>
            <a:prstDash val="solid"/>
            <a:round/>
            <a:headEnd type="none" w="sm" len="sm"/>
            <a:tailEnd type="none" w="sm" len="sm"/>
          </a:ln>
        </p:spPr>
      </p:cxnSp>
      <p:cxnSp>
        <p:nvCxnSpPr>
          <p:cNvPr id="327" name="Shape 327"/>
          <p:cNvCxnSpPr/>
          <p:nvPr/>
        </p:nvCxnSpPr>
        <p:spPr>
          <a:xfrm>
            <a:off x="4079075" y="2877075"/>
            <a:ext cx="0" cy="1219200"/>
          </a:xfrm>
          <a:prstGeom prst="straightConnector1">
            <a:avLst/>
          </a:prstGeom>
          <a:noFill/>
          <a:ln w="50800" cap="flat" cmpd="sng">
            <a:solidFill>
              <a:srgbClr val="FF0000"/>
            </a:solidFill>
            <a:prstDash val="solid"/>
            <a:round/>
            <a:headEnd type="none" w="sm" len="sm"/>
            <a:tailEnd type="triangle" w="sm" len="sm"/>
          </a:ln>
        </p:spPr>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9"/>
                                        </p:tgtEl>
                                        <p:attrNameLst>
                                          <p:attrName>style.visibility</p:attrName>
                                        </p:attrNameLst>
                                      </p:cBhvr>
                                      <p:to>
                                        <p:strVal val="visible"/>
                                      </p:to>
                                    </p:set>
                                    <p:anim calcmode="lin" valueType="num">
                                      <p:cBhvr additive="base">
                                        <p:cTn id="7" dur="500"/>
                                        <p:tgtEl>
                                          <p:spTgt spid="319"/>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24"/>
                                        </p:tgtEl>
                                        <p:attrNameLst>
                                          <p:attrName>style.visibility</p:attrName>
                                        </p:attrNameLst>
                                      </p:cBhvr>
                                      <p:to>
                                        <p:strVal val="visible"/>
                                      </p:to>
                                    </p:set>
                                    <p:anim calcmode="lin" valueType="num">
                                      <p:cBhvr additive="base">
                                        <p:cTn id="10" dur="500"/>
                                        <p:tgtEl>
                                          <p:spTgt spid="324"/>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25"/>
                                        </p:tgtEl>
                                        <p:attrNameLst>
                                          <p:attrName>style.visibility</p:attrName>
                                        </p:attrNameLst>
                                      </p:cBhvr>
                                      <p:to>
                                        <p:strVal val="visible"/>
                                      </p:to>
                                    </p:set>
                                    <p:anim calcmode="lin" valueType="num">
                                      <p:cBhvr additive="base">
                                        <p:cTn id="13" dur="500"/>
                                        <p:tgtEl>
                                          <p:spTgt spid="32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20"/>
                                        </p:tgtEl>
                                        <p:attrNameLst>
                                          <p:attrName>style.visibility</p:attrName>
                                        </p:attrNameLst>
                                      </p:cBhvr>
                                      <p:to>
                                        <p:strVal val="visible"/>
                                      </p:to>
                                    </p:set>
                                    <p:anim calcmode="lin" valueType="num">
                                      <p:cBhvr additive="base">
                                        <p:cTn id="18" dur="500"/>
                                        <p:tgtEl>
                                          <p:spTgt spid="320"/>
                                        </p:tgtEl>
                                        <p:attrNameLst>
                                          <p:attrName>ppt_y</p:attrName>
                                        </p:attrNameLst>
                                      </p:cBhvr>
                                      <p:tavLst>
                                        <p:tav tm="0">
                                          <p:val>
                                            <p:strVal val="#ppt_y+1"/>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26"/>
                                        </p:tgtEl>
                                        <p:attrNameLst>
                                          <p:attrName>style.visibility</p:attrName>
                                        </p:attrNameLst>
                                      </p:cBhvr>
                                      <p:to>
                                        <p:strVal val="visible"/>
                                      </p:to>
                                    </p:set>
                                    <p:anim calcmode="lin" valueType="num">
                                      <p:cBhvr additive="base">
                                        <p:cTn id="21" dur="500"/>
                                        <p:tgtEl>
                                          <p:spTgt spid="326"/>
                                        </p:tgtEl>
                                        <p:attrNameLst>
                                          <p:attrName>ppt_y</p:attrName>
                                        </p:attrNameLst>
                                      </p:cBhvr>
                                      <p:tavLst>
                                        <p:tav tm="0">
                                          <p:val>
                                            <p:strVal val="#ppt_y+1"/>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27"/>
                                        </p:tgtEl>
                                        <p:attrNameLst>
                                          <p:attrName>style.visibility</p:attrName>
                                        </p:attrNameLst>
                                      </p:cBhvr>
                                      <p:to>
                                        <p:strVal val="visible"/>
                                      </p:to>
                                    </p:set>
                                    <p:anim calcmode="lin" valueType="num">
                                      <p:cBhvr additive="base">
                                        <p:cTn id="24" dur="500"/>
                                        <p:tgtEl>
                                          <p:spTgt spid="32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21"/>
                                        </p:tgtEl>
                                        <p:attrNameLst>
                                          <p:attrName>style.visibility</p:attrName>
                                        </p:attrNameLst>
                                      </p:cBhvr>
                                      <p:to>
                                        <p:strVal val="visible"/>
                                      </p:to>
                                    </p:set>
                                    <p:anim calcmode="lin" valueType="num">
                                      <p:cBhvr additive="base">
                                        <p:cTn id="29" dur="500"/>
                                        <p:tgtEl>
                                          <p:spTgt spid="321"/>
                                        </p:tgtEl>
                                        <p:attrNameLst>
                                          <p:attrName>ppt_y</p:attrName>
                                        </p:attrNameLst>
                                      </p:cBhvr>
                                      <p:tavLst>
                                        <p:tav tm="0">
                                          <p:val>
                                            <p:strVal val="#ppt_y+1"/>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22"/>
                                        </p:tgtEl>
                                        <p:attrNameLst>
                                          <p:attrName>style.visibility</p:attrName>
                                        </p:attrNameLst>
                                      </p:cBhvr>
                                      <p:to>
                                        <p:strVal val="visible"/>
                                      </p:to>
                                    </p:set>
                                    <p:anim calcmode="lin" valueType="num">
                                      <p:cBhvr additive="base">
                                        <p:cTn id="32" dur="500"/>
                                        <p:tgtEl>
                                          <p:spTgt spid="322"/>
                                        </p:tgtEl>
                                        <p:attrNameLst>
                                          <p:attrName>ppt_y</p:attrName>
                                        </p:attrNameLst>
                                      </p:cBhvr>
                                      <p:tavLst>
                                        <p:tav tm="0">
                                          <p:val>
                                            <p:strVal val="#ppt_y+1"/>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23"/>
                                        </p:tgtEl>
                                        <p:attrNameLst>
                                          <p:attrName>style.visibility</p:attrName>
                                        </p:attrNameLst>
                                      </p:cBhvr>
                                      <p:to>
                                        <p:strVal val="visible"/>
                                      </p:to>
                                    </p:set>
                                    <p:anim calcmode="lin" valueType="num">
                                      <p:cBhvr additive="base">
                                        <p:cTn id="35" dur="500"/>
                                        <p:tgtEl>
                                          <p:spTgt spid="3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a:spLocks noGrp="1"/>
          </p:cNvSpPr>
          <p:nvPr>
            <p:ph type="body" idx="1"/>
          </p:nvPr>
        </p:nvSpPr>
        <p:spPr>
          <a:xfrm>
            <a:off x="719100" y="1856650"/>
            <a:ext cx="7705800" cy="45261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accent2"/>
              </a:buClr>
              <a:buSzPts val="2210"/>
              <a:buFont typeface="Noto Sans Symbols"/>
              <a:buNone/>
            </a:pPr>
            <a:r>
              <a:rPr lang="en-US" sz="3600" b="0" i="1" u="none" strike="noStrike" cap="none">
                <a:solidFill>
                  <a:schemeClr val="lt1"/>
                </a:solidFill>
                <a:latin typeface="Constantia"/>
                <a:ea typeface="Constantia"/>
                <a:cs typeface="Constantia"/>
                <a:sym typeface="Constantia"/>
              </a:rPr>
              <a:t>This is the segment of potential patients that every website targets and, because your Internet and conventional marketing strategies have gotten you in front of the prospective patient, and directed them to your website, you’re well positioned to enroll them as a new patient.</a:t>
            </a:r>
            <a:endParaRPr sz="3600" b="0" i="1" u="none" strike="noStrike" cap="none">
              <a:solidFill>
                <a:schemeClr val="lt1"/>
              </a:solidFill>
              <a:latin typeface="Constantia"/>
              <a:ea typeface="Constantia"/>
              <a:cs typeface="Constantia"/>
              <a:sym typeface="Constantia"/>
            </a:endParaRPr>
          </a:p>
        </p:txBody>
      </p:sp>
      <p:sp>
        <p:nvSpPr>
          <p:cNvPr id="333" name="Shape 333"/>
          <p:cNvSpPr txBox="1">
            <a:spLocks noGrp="1"/>
          </p:cNvSpPr>
          <p:nvPr>
            <p:ph type="title"/>
          </p:nvPr>
        </p:nvSpPr>
        <p:spPr>
          <a:xfrm>
            <a:off x="457200" y="456900"/>
            <a:ext cx="8229600" cy="1219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lt1"/>
              </a:buClr>
              <a:buSzPts val="3780"/>
              <a:buFont typeface="Constantia"/>
              <a:buNone/>
            </a:pPr>
            <a:r>
              <a:rPr lang="en-US" sz="4800" b="1" i="0" u="none" strike="noStrike" cap="none">
                <a:solidFill>
                  <a:srgbClr val="FFFF00"/>
                </a:solidFill>
                <a:latin typeface="Constantia"/>
                <a:ea typeface="Constantia"/>
                <a:cs typeface="Constantia"/>
                <a:sym typeface="Constantia"/>
              </a:rPr>
              <a:t>20% Of Potential Patients will Appoint Immediately</a:t>
            </a:r>
            <a:endParaRPr sz="4800">
              <a:solidFill>
                <a:srgbClr val="FFFF00"/>
              </a:solidFill>
            </a:endParaRPr>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txBox="1">
            <a:spLocks noGrp="1"/>
          </p:cNvSpPr>
          <p:nvPr>
            <p:ph type="body" idx="1"/>
          </p:nvPr>
        </p:nvSpPr>
        <p:spPr>
          <a:xfrm>
            <a:off x="3682725" y="1483600"/>
            <a:ext cx="4757700" cy="2290800"/>
          </a:xfrm>
          <a:prstGeom prst="rect">
            <a:avLst/>
          </a:prstGeom>
          <a:noFill/>
          <a:ln>
            <a:noFill/>
          </a:ln>
        </p:spPr>
        <p:txBody>
          <a:bodyPr spcFirstLastPara="1" wrap="square" lIns="91425" tIns="45700" rIns="91425" bIns="45700" anchor="ctr" anchorCtr="0">
            <a:noAutofit/>
          </a:bodyPr>
          <a:lstStyle/>
          <a:p>
            <a:pPr marL="274320" marR="0" lvl="0" indent="-274320" algn="ctr" rtl="0">
              <a:spcBef>
                <a:spcPts val="0"/>
              </a:spcBef>
              <a:spcAft>
                <a:spcPts val="0"/>
              </a:spcAft>
              <a:buClr>
                <a:schemeClr val="accent2"/>
              </a:buClr>
              <a:buSzPts val="2210"/>
              <a:buFont typeface="Noto Sans Symbols"/>
              <a:buNone/>
            </a:pPr>
            <a:r>
              <a:rPr lang="en-US" sz="3600" i="1" u="none" strike="noStrike" cap="none">
                <a:solidFill>
                  <a:schemeClr val="lt1"/>
                </a:solidFill>
              </a:rPr>
              <a:t>The remaining 60% of people</a:t>
            </a:r>
            <a:r>
              <a:rPr lang="en-US" sz="3600" i="1"/>
              <a:t> </a:t>
            </a:r>
            <a:r>
              <a:rPr lang="en-US" sz="3600" i="1" u="none" strike="noStrike" cap="none">
                <a:solidFill>
                  <a:schemeClr val="lt1"/>
                </a:solidFill>
              </a:rPr>
              <a:t>who look for information are</a:t>
            </a:r>
            <a:r>
              <a:rPr lang="en-US" sz="3600" i="1"/>
              <a:t> </a:t>
            </a:r>
            <a:r>
              <a:rPr lang="en-US" sz="3600" i="1" u="none" strike="noStrike" cap="none">
                <a:solidFill>
                  <a:schemeClr val="lt1"/>
                </a:solidFill>
              </a:rPr>
              <a:t>likely to buy within 1 year.</a:t>
            </a:r>
            <a:endParaRPr sz="3600" i="1" u="none" strike="noStrike" cap="none">
              <a:solidFill>
                <a:schemeClr val="lt1"/>
              </a:solidFill>
            </a:endParaRPr>
          </a:p>
        </p:txBody>
      </p:sp>
      <p:sp>
        <p:nvSpPr>
          <p:cNvPr id="340" name="Shape 340"/>
          <p:cNvSpPr txBox="1">
            <a:spLocks noGrp="1"/>
          </p:cNvSpPr>
          <p:nvPr>
            <p:ph type="title"/>
          </p:nvPr>
        </p:nvSpPr>
        <p:spPr>
          <a:xfrm>
            <a:off x="1081650" y="514900"/>
            <a:ext cx="6980700" cy="9495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i="0" u="none" strike="noStrike" cap="none">
                <a:solidFill>
                  <a:srgbClr val="FFFF00"/>
                </a:solidFill>
                <a:latin typeface="Constantia"/>
                <a:ea typeface="Constantia"/>
                <a:cs typeface="Constantia"/>
                <a:sym typeface="Constantia"/>
              </a:rPr>
              <a:t>The Forgotten 60 Percent</a:t>
            </a:r>
            <a:endParaRPr sz="4800">
              <a:solidFill>
                <a:srgbClr val="FFFF00"/>
              </a:solidFill>
            </a:endParaRPr>
          </a:p>
        </p:txBody>
      </p:sp>
      <p:pic>
        <p:nvPicPr>
          <p:cNvPr id="341" name="Shape 341" descr="group-people"/>
          <p:cNvPicPr preferRelativeResize="0"/>
          <p:nvPr/>
        </p:nvPicPr>
        <p:blipFill rotWithShape="1">
          <a:blip r:embed="rId3" cstate="print">
            <a:alphaModFix/>
          </a:blip>
          <a:srcRect b="2752"/>
          <a:stretch/>
        </p:blipFill>
        <p:spPr>
          <a:xfrm>
            <a:off x="1557900" y="1515125"/>
            <a:ext cx="2124825" cy="2227725"/>
          </a:xfrm>
          <a:prstGeom prst="rect">
            <a:avLst/>
          </a:prstGeom>
          <a:noFill/>
          <a:ln>
            <a:noFill/>
          </a:ln>
        </p:spPr>
      </p:pic>
      <p:sp>
        <p:nvSpPr>
          <p:cNvPr id="342" name="Shape 342"/>
          <p:cNvSpPr txBox="1">
            <a:spLocks noGrp="1"/>
          </p:cNvSpPr>
          <p:nvPr>
            <p:ph type="title"/>
          </p:nvPr>
        </p:nvSpPr>
        <p:spPr>
          <a:xfrm>
            <a:off x="1081650" y="5480925"/>
            <a:ext cx="6980700" cy="9495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a:solidFill>
                  <a:srgbClr val="FFFF00"/>
                </a:solidFill>
              </a:rPr>
              <a:t>How is it done?</a:t>
            </a:r>
            <a:endParaRPr sz="4800">
              <a:solidFill>
                <a:srgbClr val="FFFF00"/>
              </a:solidFill>
            </a:endParaRPr>
          </a:p>
        </p:txBody>
      </p:sp>
      <p:sp>
        <p:nvSpPr>
          <p:cNvPr id="343" name="Shape 343"/>
          <p:cNvSpPr txBox="1">
            <a:spLocks noGrp="1"/>
          </p:cNvSpPr>
          <p:nvPr>
            <p:ph type="body" idx="1"/>
          </p:nvPr>
        </p:nvSpPr>
        <p:spPr>
          <a:xfrm>
            <a:off x="804850" y="3793600"/>
            <a:ext cx="7778400" cy="1752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n-US" sz="3600" i="1"/>
              <a:t>Amazingly, though, most dentists don’t know how to target this huge source of potential patients!</a:t>
            </a:r>
            <a:endParaRPr sz="3600" i="1" u="none" strike="noStrike" cap="none">
              <a:solidFill>
                <a:schemeClr val="lt1"/>
              </a:solidFill>
            </a:endParaRPr>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a:spLocks noGrp="1"/>
          </p:cNvSpPr>
          <p:nvPr>
            <p:ph type="body" idx="1"/>
          </p:nvPr>
        </p:nvSpPr>
        <p:spPr>
          <a:xfrm>
            <a:off x="2417450" y="1652875"/>
            <a:ext cx="6305700" cy="4080000"/>
          </a:xfrm>
          <a:prstGeom prst="rect">
            <a:avLst/>
          </a:prstGeom>
          <a:noFill/>
          <a:ln>
            <a:noFill/>
          </a:ln>
        </p:spPr>
        <p:txBody>
          <a:bodyPr spcFirstLastPara="1" wrap="square" lIns="91425" tIns="45700" rIns="91425" bIns="45700" anchor="t" anchorCtr="0">
            <a:noAutofit/>
          </a:bodyPr>
          <a:lstStyle/>
          <a:p>
            <a:pPr marL="457200" marR="0" lvl="0" indent="-368300" algn="l" rtl="0">
              <a:lnSpc>
                <a:spcPct val="80000"/>
              </a:lnSpc>
              <a:spcBef>
                <a:spcPts val="0"/>
              </a:spcBef>
              <a:spcAft>
                <a:spcPts val="0"/>
              </a:spcAft>
              <a:buClr>
                <a:srgbClr val="FFFFFF"/>
              </a:buClr>
              <a:buSzPts val="2200"/>
              <a:buFont typeface="Constantia"/>
              <a:buAutoNum type="arabicPeriod"/>
            </a:pPr>
            <a:r>
              <a:rPr lang="en-US" sz="2200" b="0" i="1" u="none" strike="noStrike" cap="none" dirty="0">
                <a:solidFill>
                  <a:srgbClr val="FFFFFF"/>
                </a:solidFill>
                <a:latin typeface="Constantia"/>
                <a:ea typeface="Constantia"/>
                <a:cs typeface="Constantia"/>
                <a:sym typeface="Constantia"/>
              </a:rPr>
              <a:t>Let’s say someone goes to Google and searches “tooth whitening.”  Since you’ve set up a PPC campaign, and Optimized the site, yours is one of the top results, so visitors “click through” to the site’s Tooth Whitening page</a:t>
            </a:r>
            <a:r>
              <a:rPr lang="en-US" sz="2200" b="0" i="1" u="none" strike="noStrike" cap="none" dirty="0" smtClean="0">
                <a:solidFill>
                  <a:srgbClr val="FFFFFF"/>
                </a:solidFill>
                <a:latin typeface="Constantia"/>
                <a:ea typeface="Constantia"/>
                <a:cs typeface="Constantia"/>
                <a:sym typeface="Constantia"/>
              </a:rPr>
              <a:t>. </a:t>
            </a:r>
            <a:br>
              <a:rPr lang="en-US" sz="2200" b="0" i="1" u="none" strike="noStrike" cap="none" dirty="0" smtClean="0">
                <a:solidFill>
                  <a:srgbClr val="FFFFFF"/>
                </a:solidFill>
                <a:latin typeface="Constantia"/>
                <a:ea typeface="Constantia"/>
                <a:cs typeface="Constantia"/>
                <a:sym typeface="Constantia"/>
              </a:rPr>
            </a:br>
            <a:endParaRPr sz="2200" i="1" dirty="0">
              <a:solidFill>
                <a:srgbClr val="FFFFFF"/>
              </a:solidFill>
            </a:endParaRPr>
          </a:p>
          <a:p>
            <a:pPr marL="457200" marR="0" lvl="0" indent="-368300" algn="l" rtl="0">
              <a:lnSpc>
                <a:spcPct val="80000"/>
              </a:lnSpc>
              <a:spcBef>
                <a:spcPts val="0"/>
              </a:spcBef>
              <a:spcAft>
                <a:spcPts val="0"/>
              </a:spcAft>
              <a:buClr>
                <a:srgbClr val="FFFFFF"/>
              </a:buClr>
              <a:buSzPts val="2200"/>
              <a:buFont typeface="Constantia"/>
              <a:buAutoNum type="arabicPeriod"/>
            </a:pPr>
            <a:r>
              <a:rPr lang="en-US" sz="2200" b="0" i="1" u="none" strike="noStrike" cap="none" dirty="0" smtClean="0">
                <a:solidFill>
                  <a:srgbClr val="FFFFFF"/>
                </a:solidFill>
                <a:latin typeface="Constantia"/>
                <a:ea typeface="Constantia"/>
                <a:cs typeface="Constantia"/>
                <a:sym typeface="Constantia"/>
              </a:rPr>
              <a:t>Instead </a:t>
            </a:r>
            <a:r>
              <a:rPr lang="en-US" sz="2200" b="0" i="1" u="none" strike="noStrike" cap="none" dirty="0">
                <a:solidFill>
                  <a:srgbClr val="FFFFFF"/>
                </a:solidFill>
                <a:latin typeface="Constantia"/>
                <a:ea typeface="Constantia"/>
                <a:cs typeface="Constantia"/>
                <a:sym typeface="Constantia"/>
              </a:rPr>
              <a:t>of a page with “cookie-cutter” information, you offer them e.g. the “Special Report: 2 Easy Steps to the Bright White Smile You’ve Always Dreamed of</a:t>
            </a:r>
            <a:r>
              <a:rPr lang="en-US" sz="2200" b="0" i="1" u="none" strike="noStrike" cap="none" dirty="0" smtClean="0">
                <a:solidFill>
                  <a:srgbClr val="FFFFFF"/>
                </a:solidFill>
                <a:latin typeface="Constantia"/>
                <a:ea typeface="Constantia"/>
                <a:cs typeface="Constantia"/>
                <a:sym typeface="Constantia"/>
              </a:rPr>
              <a:t>.”</a:t>
            </a:r>
            <a:br>
              <a:rPr lang="en-US" sz="2200" b="0" i="1" u="none" strike="noStrike" cap="none" dirty="0" smtClean="0">
                <a:solidFill>
                  <a:srgbClr val="FFFFFF"/>
                </a:solidFill>
                <a:latin typeface="Constantia"/>
                <a:ea typeface="Constantia"/>
                <a:cs typeface="Constantia"/>
                <a:sym typeface="Constantia"/>
              </a:rPr>
            </a:br>
            <a:endParaRPr sz="2200" i="1" dirty="0">
              <a:solidFill>
                <a:srgbClr val="FFFFFF"/>
              </a:solidFill>
            </a:endParaRPr>
          </a:p>
          <a:p>
            <a:pPr marL="457200" marR="0" lvl="0" indent="-368300" algn="l" rtl="0">
              <a:lnSpc>
                <a:spcPct val="80000"/>
              </a:lnSpc>
              <a:spcBef>
                <a:spcPts val="0"/>
              </a:spcBef>
              <a:spcAft>
                <a:spcPts val="0"/>
              </a:spcAft>
              <a:buClr>
                <a:srgbClr val="FFFFFF"/>
              </a:buClr>
              <a:buSzPts val="2200"/>
              <a:buFont typeface="Constantia"/>
              <a:buAutoNum type="arabicPeriod"/>
            </a:pPr>
            <a:r>
              <a:rPr lang="en-US" sz="2200" b="0" i="1" u="none" strike="noStrike" cap="none" dirty="0">
                <a:solidFill>
                  <a:srgbClr val="FFFFFF"/>
                </a:solidFill>
                <a:latin typeface="Constantia"/>
                <a:ea typeface="Constantia"/>
                <a:cs typeface="Constantia"/>
                <a:sym typeface="Constantia"/>
              </a:rPr>
              <a:t>The visitor completes a contact information page after reading some general information. They then receive the Special Report via email.</a:t>
            </a:r>
            <a:endParaRPr sz="2200" i="1" dirty="0">
              <a:solidFill>
                <a:srgbClr val="FFFFFF"/>
              </a:solidFill>
            </a:endParaRPr>
          </a:p>
        </p:txBody>
      </p:sp>
      <p:sp>
        <p:nvSpPr>
          <p:cNvPr id="350" name="Shape 350"/>
          <p:cNvSpPr txBox="1">
            <a:spLocks noGrp="1"/>
          </p:cNvSpPr>
          <p:nvPr>
            <p:ph type="title"/>
          </p:nvPr>
        </p:nvSpPr>
        <p:spPr>
          <a:xfrm>
            <a:off x="1639800" y="384400"/>
            <a:ext cx="5864400" cy="935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i="0" u="none" strike="noStrike" cap="none">
                <a:solidFill>
                  <a:srgbClr val="FFFF00"/>
                </a:solidFill>
                <a:latin typeface="Constantia"/>
                <a:ea typeface="Constantia"/>
                <a:cs typeface="Constantia"/>
                <a:sym typeface="Constantia"/>
              </a:rPr>
              <a:t>Converting The Lead</a:t>
            </a:r>
            <a:endParaRPr sz="4800">
              <a:solidFill>
                <a:srgbClr val="FFFF00"/>
              </a:solidFill>
            </a:endParaRPr>
          </a:p>
        </p:txBody>
      </p:sp>
      <p:pic>
        <p:nvPicPr>
          <p:cNvPr id="351" name="Shape 351" descr="logo">
            <a:hlinkClick r:id="rId3"/>
          </p:cNvPr>
          <p:cNvPicPr preferRelativeResize="0"/>
          <p:nvPr/>
        </p:nvPicPr>
        <p:blipFill rotWithShape="1">
          <a:blip r:embed="rId4" cstate="print">
            <a:alphaModFix/>
          </a:blip>
          <a:srcRect/>
          <a:stretch/>
        </p:blipFill>
        <p:spPr>
          <a:xfrm>
            <a:off x="672275" y="1568150"/>
            <a:ext cx="1600200" cy="762000"/>
          </a:xfrm>
          <a:prstGeom prst="rect">
            <a:avLst/>
          </a:prstGeom>
          <a:noFill/>
          <a:ln>
            <a:noFill/>
          </a:ln>
        </p:spPr>
      </p:pic>
      <p:pic>
        <p:nvPicPr>
          <p:cNvPr id="352" name="Shape 352" descr="email-icon">
            <a:hlinkClick r:id="rId5"/>
          </p:cNvPr>
          <p:cNvPicPr preferRelativeResize="0"/>
          <p:nvPr/>
        </p:nvPicPr>
        <p:blipFill rotWithShape="1">
          <a:blip r:embed="rId6" cstate="print">
            <a:alphaModFix/>
          </a:blip>
          <a:srcRect/>
          <a:stretch/>
        </p:blipFill>
        <p:spPr>
          <a:xfrm>
            <a:off x="672275" y="4513725"/>
            <a:ext cx="1600200" cy="1219200"/>
          </a:xfrm>
          <a:prstGeom prst="rect">
            <a:avLst/>
          </a:prstGeom>
          <a:noFill/>
          <a:ln>
            <a:noFill/>
          </a:ln>
        </p:spPr>
      </p:pic>
      <p:pic>
        <p:nvPicPr>
          <p:cNvPr id="353" name="Shape 353" descr="special-reports">
            <a:hlinkClick r:id="rId7"/>
          </p:cNvPr>
          <p:cNvPicPr preferRelativeResize="0"/>
          <p:nvPr/>
        </p:nvPicPr>
        <p:blipFill rotWithShape="1">
          <a:blip r:embed="rId8" cstate="print">
            <a:alphaModFix/>
          </a:blip>
          <a:srcRect b="5782"/>
          <a:stretch/>
        </p:blipFill>
        <p:spPr>
          <a:xfrm>
            <a:off x="672275" y="2963888"/>
            <a:ext cx="1600200" cy="1017588"/>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Shape 359"/>
          <p:cNvSpPr txBox="1">
            <a:spLocks noGrp="1"/>
          </p:cNvSpPr>
          <p:nvPr>
            <p:ph type="body" idx="1"/>
          </p:nvPr>
        </p:nvSpPr>
        <p:spPr>
          <a:xfrm>
            <a:off x="1335300" y="2508200"/>
            <a:ext cx="6473400" cy="2754900"/>
          </a:xfrm>
          <a:prstGeom prst="rect">
            <a:avLst/>
          </a:prstGeom>
          <a:noFill/>
          <a:ln>
            <a:noFill/>
          </a:ln>
        </p:spPr>
        <p:txBody>
          <a:bodyPr spcFirstLastPara="1" wrap="square" lIns="91425" tIns="45700" rIns="91425" bIns="45700" anchor="ctr" anchorCtr="0">
            <a:noAutofit/>
          </a:bodyPr>
          <a:lstStyle/>
          <a:p>
            <a:pPr marL="274320" marR="0" lvl="0" indent="-274320" algn="ctr" rtl="0">
              <a:spcBef>
                <a:spcPts val="0"/>
              </a:spcBef>
              <a:spcAft>
                <a:spcPts val="0"/>
              </a:spcAft>
              <a:buClr>
                <a:schemeClr val="accent2"/>
              </a:buClr>
              <a:buSzPts val="2210"/>
              <a:buFont typeface="Noto Sans Symbols"/>
              <a:buNone/>
            </a:pPr>
            <a:r>
              <a:rPr lang="en-US" sz="3600" b="0" i="1" u="none" strike="noStrike" cap="none">
                <a:solidFill>
                  <a:schemeClr val="lt1"/>
                </a:solidFill>
                <a:latin typeface="Constantia"/>
                <a:ea typeface="Constantia"/>
                <a:cs typeface="Constantia"/>
                <a:sym typeface="Constantia"/>
              </a:rPr>
              <a:t>Once they receive their report, you’ve</a:t>
            </a:r>
            <a:r>
              <a:rPr lang="en-US" sz="3600" i="1"/>
              <a:t> </a:t>
            </a:r>
            <a:r>
              <a:rPr lang="en-US" sz="3600" b="0" i="1" u="none" strike="noStrike" cap="none">
                <a:solidFill>
                  <a:schemeClr val="lt1"/>
                </a:solidFill>
                <a:latin typeface="Constantia"/>
                <a:ea typeface="Constantia"/>
                <a:cs typeface="Constantia"/>
                <a:sym typeface="Constantia"/>
              </a:rPr>
              <a:t>begun the process of establishing yourself as a trusted expert, which is key to enrolling new patients.</a:t>
            </a:r>
            <a:endParaRPr sz="3600" b="0" i="1" u="none" strike="noStrike" cap="none">
              <a:solidFill>
                <a:schemeClr val="lt1"/>
              </a:solidFill>
              <a:latin typeface="Constantia"/>
              <a:ea typeface="Constantia"/>
              <a:cs typeface="Constantia"/>
              <a:sym typeface="Constantia"/>
            </a:endParaRPr>
          </a:p>
        </p:txBody>
      </p:sp>
      <p:sp>
        <p:nvSpPr>
          <p:cNvPr id="360" name="Shape 360"/>
          <p:cNvSpPr txBox="1">
            <a:spLocks noGrp="1"/>
          </p:cNvSpPr>
          <p:nvPr>
            <p:ph type="title"/>
          </p:nvPr>
        </p:nvSpPr>
        <p:spPr>
          <a:xfrm>
            <a:off x="381000" y="990600"/>
            <a:ext cx="8302200" cy="866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i="0" u="none" strike="noStrike" cap="none" dirty="0">
                <a:solidFill>
                  <a:srgbClr val="FFFF00"/>
                </a:solidFill>
                <a:latin typeface="Constantia"/>
                <a:ea typeface="Constantia"/>
                <a:cs typeface="Constantia"/>
                <a:sym typeface="Constantia"/>
              </a:rPr>
              <a:t>Establish </a:t>
            </a:r>
            <a:r>
              <a:rPr lang="en-US" sz="4800" b="0" i="0" u="none" strike="noStrike" cap="none" dirty="0" smtClean="0">
                <a:solidFill>
                  <a:srgbClr val="FFFF00"/>
                </a:solidFill>
                <a:latin typeface="Constantia"/>
                <a:ea typeface="Constantia"/>
                <a:cs typeface="Constantia"/>
                <a:sym typeface="Constantia"/>
              </a:rPr>
              <a:t>Your Credibility</a:t>
            </a:r>
            <a:endParaRPr sz="4800" dirty="0">
              <a:solidFill>
                <a:srgbClr val="FFFF00"/>
              </a:solidFill>
            </a:endParaRPr>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457200" y="4186800"/>
            <a:ext cx="8229600" cy="2043300"/>
          </a:xfrm>
          <a:prstGeom prst="rect">
            <a:avLst/>
          </a:prstGeom>
          <a:noFill/>
          <a:ln>
            <a:noFill/>
          </a:ln>
        </p:spPr>
        <p:txBody>
          <a:bodyPr spcFirstLastPara="1" wrap="square" lIns="91425" tIns="45700" rIns="91425" bIns="45700" anchor="ctr" anchorCtr="0">
            <a:noAutofit/>
          </a:bodyPr>
          <a:lstStyle/>
          <a:p>
            <a:pPr marL="1587" marR="0" lvl="0" indent="-1587" algn="ctr" rtl="0">
              <a:lnSpc>
                <a:spcPct val="90000"/>
              </a:lnSpc>
              <a:spcBef>
                <a:spcPts val="600"/>
              </a:spcBef>
              <a:spcAft>
                <a:spcPts val="0"/>
              </a:spcAft>
              <a:buClr>
                <a:schemeClr val="accent2"/>
              </a:buClr>
              <a:buSzPts val="2380"/>
              <a:buFont typeface="Noto Sans Symbols"/>
              <a:buNone/>
            </a:pPr>
            <a:r>
              <a:rPr lang="en-US" sz="3600" b="0" i="1" u="none" strike="noStrike" cap="none" dirty="0">
                <a:solidFill>
                  <a:schemeClr val="lt1"/>
                </a:solidFill>
                <a:latin typeface="Constantia"/>
                <a:ea typeface="Constantia"/>
                <a:cs typeface="Constantia"/>
                <a:sym typeface="Constantia"/>
              </a:rPr>
              <a:t>Now, over the next year, your site will </a:t>
            </a:r>
            <a:r>
              <a:rPr lang="en-US" sz="3600" b="0" i="1" u="sng" strike="noStrike" cap="none" dirty="0">
                <a:solidFill>
                  <a:schemeClr val="lt1"/>
                </a:solidFill>
                <a:latin typeface="Constantia"/>
                <a:ea typeface="Constantia"/>
                <a:cs typeface="Constantia"/>
                <a:sym typeface="Constantia"/>
              </a:rPr>
              <a:t>automatically</a:t>
            </a:r>
            <a:r>
              <a:rPr lang="en-US" sz="3600" b="0" i="1" u="none" strike="noStrike" cap="none" dirty="0">
                <a:solidFill>
                  <a:schemeClr val="lt1"/>
                </a:solidFill>
                <a:latin typeface="Constantia"/>
                <a:ea typeface="Constantia"/>
                <a:cs typeface="Constantia"/>
                <a:sym typeface="Constantia"/>
              </a:rPr>
              <a:t> stay in touch with them so that, when they’re ready to commit, you are the only dentist on their mind!</a:t>
            </a:r>
            <a:endParaRPr sz="3600" b="0" i="1" u="none" strike="noStrike" cap="none" dirty="0">
              <a:solidFill>
                <a:schemeClr val="lt1"/>
              </a:solidFill>
              <a:latin typeface="Constantia"/>
              <a:ea typeface="Constantia"/>
              <a:cs typeface="Constantia"/>
              <a:sym typeface="Constantia"/>
            </a:endParaRPr>
          </a:p>
        </p:txBody>
      </p:sp>
      <p:sp>
        <p:nvSpPr>
          <p:cNvPr id="367" name="Shape 367"/>
          <p:cNvSpPr txBox="1">
            <a:spLocks noGrp="1"/>
          </p:cNvSpPr>
          <p:nvPr>
            <p:ph type="title"/>
          </p:nvPr>
        </p:nvSpPr>
        <p:spPr>
          <a:xfrm>
            <a:off x="1871850" y="378700"/>
            <a:ext cx="5400300" cy="833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u="none" strike="noStrike" cap="none" dirty="0" smtClean="0">
                <a:solidFill>
                  <a:srgbClr val="FFFF00"/>
                </a:solidFill>
                <a:latin typeface="Constantia"/>
                <a:ea typeface="Constantia"/>
                <a:cs typeface="Constantia"/>
                <a:sym typeface="Constantia"/>
              </a:rPr>
              <a:t>Keep </a:t>
            </a:r>
            <a:r>
              <a:rPr lang="en-US" sz="4800" b="0" u="none" strike="noStrike" cap="none" dirty="0">
                <a:solidFill>
                  <a:srgbClr val="FFFF00"/>
                </a:solidFill>
                <a:latin typeface="Constantia"/>
                <a:ea typeface="Constantia"/>
                <a:cs typeface="Constantia"/>
                <a:sym typeface="Constantia"/>
              </a:rPr>
              <a:t>In Touch</a:t>
            </a:r>
            <a:endParaRPr sz="4800" dirty="0">
              <a:solidFill>
                <a:srgbClr val="FFFF00"/>
              </a:solidFill>
            </a:endParaRPr>
          </a:p>
        </p:txBody>
      </p:sp>
      <p:sp>
        <p:nvSpPr>
          <p:cNvPr id="368" name="Shape 368"/>
          <p:cNvSpPr txBox="1">
            <a:spLocks noGrp="1"/>
          </p:cNvSpPr>
          <p:nvPr>
            <p:ph type="body" idx="1"/>
          </p:nvPr>
        </p:nvSpPr>
        <p:spPr>
          <a:xfrm>
            <a:off x="533400" y="1447800"/>
            <a:ext cx="4153500" cy="2434200"/>
          </a:xfrm>
          <a:prstGeom prst="rect">
            <a:avLst/>
          </a:prstGeom>
          <a:noFill/>
          <a:ln>
            <a:noFill/>
          </a:ln>
        </p:spPr>
        <p:txBody>
          <a:bodyPr spcFirstLastPara="1" wrap="square" lIns="91425" tIns="45700" rIns="91425" bIns="45700" anchor="ctr" anchorCtr="0">
            <a:noAutofit/>
          </a:bodyPr>
          <a:lstStyle/>
          <a:p>
            <a:pPr marL="1587" marR="0" lvl="0" indent="-1587" algn="ctr" rtl="0">
              <a:lnSpc>
                <a:spcPct val="90000"/>
              </a:lnSpc>
              <a:spcBef>
                <a:spcPts val="600"/>
              </a:spcBef>
              <a:spcAft>
                <a:spcPts val="0"/>
              </a:spcAft>
              <a:buClr>
                <a:schemeClr val="accent2"/>
              </a:buClr>
              <a:buSzPts val="2380"/>
              <a:buFont typeface="Noto Sans Symbols"/>
              <a:buNone/>
            </a:pPr>
            <a:r>
              <a:rPr lang="en-US" sz="3600" b="0" i="1" u="none" strike="noStrike" cap="none" dirty="0">
                <a:solidFill>
                  <a:schemeClr val="lt1"/>
                </a:solidFill>
                <a:latin typeface="Constantia"/>
                <a:ea typeface="Constantia"/>
                <a:cs typeface="Constantia"/>
                <a:sym typeface="Constantia"/>
              </a:rPr>
              <a:t>You’ve captured the visitor’s</a:t>
            </a:r>
            <a:r>
              <a:rPr lang="en-US" sz="3600" i="1" dirty="0"/>
              <a:t> </a:t>
            </a:r>
            <a:r>
              <a:rPr lang="en-US" sz="3600" b="0" i="1" u="none" strike="noStrike" cap="none" dirty="0">
                <a:solidFill>
                  <a:schemeClr val="lt1"/>
                </a:solidFill>
                <a:latin typeface="Constantia"/>
                <a:ea typeface="Constantia"/>
                <a:cs typeface="Constantia"/>
                <a:sym typeface="Constantia"/>
              </a:rPr>
              <a:t>contact information, and</a:t>
            </a:r>
            <a:r>
              <a:rPr lang="en-US" sz="3600" i="1" dirty="0"/>
              <a:t> </a:t>
            </a:r>
            <a:r>
              <a:rPr lang="en-US" sz="3600" b="0" i="1" u="none" strike="noStrike" cap="none" dirty="0">
                <a:solidFill>
                  <a:schemeClr val="lt1"/>
                </a:solidFill>
                <a:latin typeface="Constantia"/>
                <a:ea typeface="Constantia"/>
                <a:cs typeface="Constantia"/>
                <a:sym typeface="Constantia"/>
              </a:rPr>
              <a:t>delivered on your first promise.</a:t>
            </a:r>
            <a:endParaRPr sz="3600" b="0" i="1" u="none" strike="noStrike" cap="none" dirty="0">
              <a:solidFill>
                <a:schemeClr val="lt1"/>
              </a:solidFill>
              <a:latin typeface="Constantia"/>
              <a:ea typeface="Constantia"/>
              <a:cs typeface="Constantia"/>
              <a:sym typeface="Constantia"/>
            </a:endParaRPr>
          </a:p>
        </p:txBody>
      </p:sp>
      <p:pic>
        <p:nvPicPr>
          <p:cNvPr id="369" name="Shape 369"/>
          <p:cNvPicPr preferRelativeResize="0"/>
          <p:nvPr/>
        </p:nvPicPr>
        <p:blipFill>
          <a:blip r:embed="rId3" cstate="print">
            <a:alphaModFix/>
          </a:blip>
          <a:stretch>
            <a:fillRect/>
          </a:stretch>
        </p:blipFill>
        <p:spPr>
          <a:xfrm>
            <a:off x="4763100" y="1440700"/>
            <a:ext cx="3670332" cy="2593700"/>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1980600" y="2957800"/>
            <a:ext cx="5182800" cy="3117300"/>
          </a:xfrm>
          <a:prstGeom prst="rect">
            <a:avLst/>
          </a:prstGeom>
          <a:noFill/>
          <a:ln>
            <a:noFill/>
          </a:ln>
        </p:spPr>
        <p:txBody>
          <a:bodyPr spcFirstLastPara="1" wrap="square" lIns="91425" tIns="45700" rIns="91425" bIns="45700" anchor="t" anchorCtr="0">
            <a:noAutofit/>
          </a:bodyPr>
          <a:lstStyle/>
          <a:p>
            <a:pPr marL="274320" marR="0" lvl="0" indent="-292100" algn="l" rtl="0">
              <a:spcBef>
                <a:spcPts val="600"/>
              </a:spcBef>
              <a:spcAft>
                <a:spcPts val="0"/>
              </a:spcAft>
              <a:buClr>
                <a:srgbClr val="FFFFFF"/>
              </a:buClr>
              <a:buSzPts val="3000"/>
              <a:buFont typeface="Constantia"/>
              <a:buChar char="●"/>
            </a:pPr>
            <a:r>
              <a:rPr lang="en-US" sz="3000" b="0" i="0" u="none" strike="noStrike" cap="none" dirty="0">
                <a:solidFill>
                  <a:srgbClr val="FFFFFF"/>
                </a:solidFill>
                <a:latin typeface="Constantia"/>
                <a:ea typeface="Constantia"/>
                <a:cs typeface="Constantia"/>
                <a:sym typeface="Constantia"/>
              </a:rPr>
              <a:t>Conventional Strategies </a:t>
            </a:r>
            <a:br>
              <a:rPr lang="en-US" sz="3000" b="0" i="0" u="none" strike="noStrike" cap="none" dirty="0">
                <a:solidFill>
                  <a:srgbClr val="FFFFFF"/>
                </a:solidFill>
                <a:latin typeface="Constantia"/>
                <a:ea typeface="Constantia"/>
                <a:cs typeface="Constantia"/>
                <a:sym typeface="Constantia"/>
              </a:rPr>
            </a:br>
            <a:r>
              <a:rPr lang="en-US" sz="3000" b="0" i="1" u="none" strike="noStrike" cap="none" dirty="0">
                <a:solidFill>
                  <a:srgbClr val="FFFFFF"/>
                </a:solidFill>
                <a:latin typeface="Constantia"/>
                <a:ea typeface="Constantia"/>
                <a:cs typeface="Constantia"/>
                <a:sym typeface="Constantia"/>
              </a:rPr>
              <a:t>“bricks to clicks”</a:t>
            </a:r>
            <a:endParaRPr sz="3000" dirty="0">
              <a:solidFill>
                <a:srgbClr val="FFFFFF"/>
              </a:solidFill>
            </a:endParaRPr>
          </a:p>
          <a:p>
            <a:pPr marL="274320" marR="0" lvl="0" indent="-292100" algn="l" rtl="0">
              <a:spcBef>
                <a:spcPts val="0"/>
              </a:spcBef>
              <a:spcAft>
                <a:spcPts val="0"/>
              </a:spcAft>
              <a:buClr>
                <a:srgbClr val="FFFFFF"/>
              </a:buClr>
              <a:buSzPts val="3000"/>
              <a:buFont typeface="Constantia"/>
              <a:buChar char="●"/>
            </a:pPr>
            <a:r>
              <a:rPr lang="en-US" sz="3000" b="0" i="0" u="none" strike="noStrike" cap="none" dirty="0" smtClean="0">
                <a:solidFill>
                  <a:srgbClr val="FFFFFF"/>
                </a:solidFill>
                <a:latin typeface="Constantia"/>
                <a:ea typeface="Constantia"/>
                <a:cs typeface="Constantia"/>
                <a:sym typeface="Constantia"/>
              </a:rPr>
              <a:t>Digital </a:t>
            </a:r>
            <a:r>
              <a:rPr lang="en-US" sz="3000" b="0" i="0" u="none" strike="noStrike" cap="none" dirty="0">
                <a:solidFill>
                  <a:srgbClr val="FFFFFF"/>
                </a:solidFill>
                <a:latin typeface="Constantia"/>
                <a:ea typeface="Constantia"/>
                <a:cs typeface="Constantia"/>
                <a:sym typeface="Constantia"/>
              </a:rPr>
              <a:t>Marketing</a:t>
            </a:r>
            <a:endParaRPr sz="3000" dirty="0">
              <a:solidFill>
                <a:srgbClr val="FFFFFF"/>
              </a:solidFill>
            </a:endParaRPr>
          </a:p>
          <a:p>
            <a:pPr marL="640080" marR="0" lvl="1" indent="-292100" algn="l" rtl="0">
              <a:spcBef>
                <a:spcPts val="0"/>
              </a:spcBef>
              <a:spcAft>
                <a:spcPts val="0"/>
              </a:spcAft>
              <a:buClr>
                <a:srgbClr val="FFFFFF"/>
              </a:buClr>
              <a:buSzPts val="3000"/>
              <a:buFont typeface="Constantia"/>
              <a:buChar char="○"/>
            </a:pPr>
            <a:r>
              <a:rPr lang="en-US" sz="3000" b="0" i="0" u="none" strike="noStrike" cap="none" dirty="0">
                <a:solidFill>
                  <a:srgbClr val="FFFFFF"/>
                </a:solidFill>
                <a:latin typeface="Constantia"/>
                <a:ea typeface="Constantia"/>
                <a:cs typeface="Constantia"/>
                <a:sym typeface="Constantia"/>
              </a:rPr>
              <a:t>Natural aka Organic</a:t>
            </a:r>
            <a:r>
              <a:rPr lang="en-US" sz="3000" dirty="0">
                <a:solidFill>
                  <a:srgbClr val="FFFFFF"/>
                </a:solidFill>
              </a:rPr>
              <a:t>, </a:t>
            </a:r>
            <a:r>
              <a:rPr lang="en-US" sz="3000" b="0" i="0" u="none" strike="noStrike" cap="none" dirty="0">
                <a:solidFill>
                  <a:srgbClr val="FFFFFF"/>
                </a:solidFill>
                <a:latin typeface="Constantia"/>
                <a:ea typeface="Constantia"/>
                <a:cs typeface="Constantia"/>
                <a:sym typeface="Constantia"/>
              </a:rPr>
              <a:t>and</a:t>
            </a:r>
            <a:endParaRPr sz="3000" dirty="0">
              <a:solidFill>
                <a:srgbClr val="FFFFFF"/>
              </a:solidFill>
            </a:endParaRPr>
          </a:p>
          <a:p>
            <a:pPr marL="640080" marR="0" lvl="1" indent="-292100" algn="l" rtl="0">
              <a:spcBef>
                <a:spcPts val="0"/>
              </a:spcBef>
              <a:spcAft>
                <a:spcPts val="0"/>
              </a:spcAft>
              <a:buClr>
                <a:srgbClr val="FFFFFF"/>
              </a:buClr>
              <a:buSzPts val="3000"/>
              <a:buFont typeface="Constantia"/>
              <a:buChar char="○"/>
            </a:pPr>
            <a:r>
              <a:rPr lang="en-US" sz="3000" b="0" i="0" u="none" strike="noStrike" cap="none" dirty="0">
                <a:solidFill>
                  <a:srgbClr val="FFFFFF"/>
                </a:solidFill>
                <a:latin typeface="Constantia"/>
                <a:ea typeface="Constantia"/>
                <a:cs typeface="Constantia"/>
                <a:sym typeface="Constantia"/>
              </a:rPr>
              <a:t>Paid aka Pay Per </a:t>
            </a:r>
            <a:r>
              <a:rPr lang="en-US" sz="3000" b="0" i="0" u="none" strike="noStrike" cap="none" dirty="0" smtClean="0">
                <a:solidFill>
                  <a:srgbClr val="FFFFFF"/>
                </a:solidFill>
                <a:latin typeface="Constantia"/>
                <a:ea typeface="Constantia"/>
                <a:cs typeface="Constantia"/>
                <a:sym typeface="Constantia"/>
              </a:rPr>
              <a:t>Click</a:t>
            </a:r>
          </a:p>
          <a:p>
            <a:pPr marL="640080" marR="0" lvl="1" indent="-292100" algn="l" rtl="0">
              <a:spcBef>
                <a:spcPts val="0"/>
              </a:spcBef>
              <a:spcAft>
                <a:spcPts val="0"/>
              </a:spcAft>
              <a:buClr>
                <a:srgbClr val="FFFFFF"/>
              </a:buClr>
              <a:buSzPts val="3000"/>
              <a:buFont typeface="Constantia"/>
              <a:buChar char="○"/>
            </a:pPr>
            <a:r>
              <a:rPr lang="en-US" sz="2800" dirty="0" smtClean="0">
                <a:solidFill>
                  <a:srgbClr val="FFFFFF"/>
                </a:solidFill>
                <a:ea typeface="Constantia"/>
                <a:cs typeface="Constantia"/>
                <a:sym typeface="Constantia"/>
              </a:rPr>
              <a:t>Social </a:t>
            </a:r>
            <a:r>
              <a:rPr lang="en-US" sz="2800" b="0" i="0" u="none" strike="noStrike" cap="none" dirty="0">
                <a:solidFill>
                  <a:srgbClr val="FFFFFF"/>
                </a:solidFill>
                <a:latin typeface="Constantia"/>
                <a:ea typeface="Constantia"/>
                <a:cs typeface="Constantia"/>
                <a:sym typeface="Constantia"/>
              </a:rPr>
              <a:t>Media Optimization</a:t>
            </a:r>
            <a:endParaRPr sz="2800" dirty="0">
              <a:solidFill>
                <a:srgbClr val="FFFFFF"/>
              </a:solidFill>
            </a:endParaRPr>
          </a:p>
        </p:txBody>
      </p:sp>
      <p:sp>
        <p:nvSpPr>
          <p:cNvPr id="114" name="Shape 114"/>
          <p:cNvSpPr txBox="1">
            <a:spLocks noGrp="1"/>
          </p:cNvSpPr>
          <p:nvPr>
            <p:ph type="title"/>
          </p:nvPr>
        </p:nvSpPr>
        <p:spPr>
          <a:xfrm>
            <a:off x="457200" y="898925"/>
            <a:ext cx="8229600" cy="17688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1"/>
              </a:buClr>
              <a:buSzPts val="3200"/>
              <a:buFont typeface="Constantia"/>
              <a:buNone/>
            </a:pPr>
            <a:r>
              <a:rPr lang="en-US" sz="4800" b="0" u="none" strike="noStrike" cap="none">
                <a:solidFill>
                  <a:srgbClr val="FFFF00"/>
                </a:solidFill>
                <a:latin typeface="Constantia"/>
                <a:ea typeface="Constantia"/>
                <a:cs typeface="Constantia"/>
                <a:sym typeface="Constantia"/>
              </a:rPr>
              <a:t>The “</a:t>
            </a:r>
            <a:r>
              <a:rPr lang="en-US" sz="4800" b="1" u="none" strike="noStrike" cap="none">
                <a:solidFill>
                  <a:srgbClr val="FFFF00"/>
                </a:solidFill>
                <a:latin typeface="Constantia"/>
                <a:ea typeface="Constantia"/>
                <a:cs typeface="Constantia"/>
                <a:sym typeface="Constantia"/>
              </a:rPr>
              <a:t>A</a:t>
            </a:r>
            <a:r>
              <a:rPr lang="en-US" sz="4800" b="0" u="none" strike="noStrike" cap="none">
                <a:solidFill>
                  <a:srgbClr val="FFFF00"/>
                </a:solidFill>
                <a:latin typeface="Constantia"/>
                <a:ea typeface="Constantia"/>
                <a:cs typeface="Constantia"/>
                <a:sym typeface="Constantia"/>
              </a:rPr>
              <a:t>” In Taking AIM With Your Website</a:t>
            </a:r>
            <a:r>
              <a:rPr lang="en-US" sz="4200" b="0" i="1" u="none" strike="noStrike" cap="none">
                <a:solidFill>
                  <a:schemeClr val="dk1"/>
                </a:solidFill>
                <a:latin typeface="Constantia"/>
                <a:ea typeface="Constantia"/>
                <a:cs typeface="Constantia"/>
                <a:sym typeface="Constantia"/>
              </a:rPr>
              <a:t/>
            </a:r>
            <a:br>
              <a:rPr lang="en-US" sz="4200" b="0" i="1" u="none" strike="noStrike" cap="none">
                <a:solidFill>
                  <a:schemeClr val="dk1"/>
                </a:solidFill>
                <a:latin typeface="Constantia"/>
                <a:ea typeface="Constantia"/>
                <a:cs typeface="Constantia"/>
                <a:sym typeface="Constantia"/>
              </a:rPr>
            </a:br>
            <a:r>
              <a:rPr lang="en-US" sz="3600" b="0" i="1" u="none" strike="noStrike" cap="none">
                <a:solidFill>
                  <a:srgbClr val="FFFFFF"/>
                </a:solidFill>
                <a:latin typeface="Constantia"/>
                <a:ea typeface="Constantia"/>
                <a:cs typeface="Constantia"/>
                <a:sym typeface="Constantia"/>
              </a:rPr>
              <a:t>Attracting </a:t>
            </a:r>
            <a:r>
              <a:rPr lang="en-US" sz="3600" i="1">
                <a:solidFill>
                  <a:srgbClr val="FFFFFF"/>
                </a:solidFill>
              </a:rPr>
              <a:t>your v</a:t>
            </a:r>
            <a:r>
              <a:rPr lang="en-US" sz="3600" b="0" i="1" u="none" strike="noStrike" cap="none">
                <a:solidFill>
                  <a:srgbClr val="FFFFFF"/>
                </a:solidFill>
                <a:latin typeface="Constantia"/>
                <a:ea typeface="Constantia"/>
                <a:cs typeface="Constantia"/>
                <a:sym typeface="Constantia"/>
              </a:rPr>
              <a:t>isitors via…</a:t>
            </a:r>
            <a:endParaRPr sz="3600" i="1">
              <a:solidFill>
                <a:srgbClr val="FFFFFF"/>
              </a:solidFill>
            </a:endParaRP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Shape 375"/>
          <p:cNvSpPr txBox="1">
            <a:spLocks noGrp="1"/>
          </p:cNvSpPr>
          <p:nvPr>
            <p:ph type="title"/>
          </p:nvPr>
        </p:nvSpPr>
        <p:spPr>
          <a:xfrm>
            <a:off x="312150" y="687975"/>
            <a:ext cx="8519700" cy="854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000"/>
              <a:buFont typeface="Constantia"/>
              <a:buNone/>
            </a:pPr>
            <a:r>
              <a:rPr lang="en-US" sz="4800">
                <a:solidFill>
                  <a:srgbClr val="FFFF00"/>
                </a:solidFill>
              </a:rPr>
              <a:t>This </a:t>
            </a:r>
            <a:r>
              <a:rPr lang="en-US" sz="4800" b="0" i="0" u="none" strike="noStrike" cap="none">
                <a:solidFill>
                  <a:srgbClr val="FFFF00"/>
                </a:solidFill>
                <a:latin typeface="Constantia"/>
                <a:ea typeface="Constantia"/>
                <a:cs typeface="Constantia"/>
                <a:sym typeface="Constantia"/>
              </a:rPr>
              <a:t>sounds </a:t>
            </a:r>
            <a:r>
              <a:rPr lang="en-US" sz="4800">
                <a:solidFill>
                  <a:srgbClr val="FFFF00"/>
                </a:solidFill>
              </a:rPr>
              <a:t>l</a:t>
            </a:r>
            <a:r>
              <a:rPr lang="en-US" sz="4800" b="0" i="0" u="none" strike="noStrike" cap="none">
                <a:solidFill>
                  <a:srgbClr val="FFFF00"/>
                </a:solidFill>
                <a:latin typeface="Constantia"/>
                <a:ea typeface="Constantia"/>
                <a:cs typeface="Constantia"/>
                <a:sym typeface="Constantia"/>
              </a:rPr>
              <a:t>ike a lot of </a:t>
            </a:r>
            <a:r>
              <a:rPr lang="en-US" sz="4800">
                <a:solidFill>
                  <a:srgbClr val="FFFF00"/>
                </a:solidFill>
              </a:rPr>
              <a:t>w</a:t>
            </a:r>
            <a:r>
              <a:rPr lang="en-US" sz="4800" b="0" i="0" u="none" strike="noStrike" cap="none">
                <a:solidFill>
                  <a:srgbClr val="FFFF00"/>
                </a:solidFill>
                <a:latin typeface="Constantia"/>
                <a:ea typeface="Constantia"/>
                <a:cs typeface="Constantia"/>
                <a:sym typeface="Constantia"/>
              </a:rPr>
              <a:t>ork!!!</a:t>
            </a:r>
            <a:endParaRPr sz="4800">
              <a:solidFill>
                <a:srgbClr val="FFFF00"/>
              </a:solidFill>
            </a:endParaRPr>
          </a:p>
        </p:txBody>
      </p:sp>
      <p:pic>
        <p:nvPicPr>
          <p:cNvPr id="376" name="Shape 376" descr="stress image"/>
          <p:cNvPicPr preferRelativeResize="0"/>
          <p:nvPr/>
        </p:nvPicPr>
        <p:blipFill rotWithShape="1">
          <a:blip r:embed="rId3" cstate="print">
            <a:alphaModFix/>
          </a:blip>
          <a:srcRect/>
          <a:stretch/>
        </p:blipFill>
        <p:spPr>
          <a:xfrm>
            <a:off x="6232525" y="1862825"/>
            <a:ext cx="1958975" cy="2819400"/>
          </a:xfrm>
          <a:prstGeom prst="rect">
            <a:avLst/>
          </a:prstGeom>
          <a:noFill/>
          <a:ln>
            <a:noFill/>
          </a:ln>
        </p:spPr>
      </p:pic>
      <p:sp>
        <p:nvSpPr>
          <p:cNvPr id="377" name="Shape 377"/>
          <p:cNvSpPr txBox="1"/>
          <p:nvPr/>
        </p:nvSpPr>
        <p:spPr>
          <a:xfrm>
            <a:off x="469050" y="1862825"/>
            <a:ext cx="5644800" cy="2819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i="1" dirty="0" smtClean="0">
                <a:solidFill>
                  <a:schemeClr val="lt1"/>
                </a:solidFill>
                <a:latin typeface="Constantia"/>
                <a:ea typeface="Constantia"/>
                <a:cs typeface="Constantia"/>
                <a:sym typeface="Constantia"/>
              </a:rPr>
              <a:t>That’s </a:t>
            </a:r>
            <a:r>
              <a:rPr lang="en-US" sz="3600" i="1" dirty="0">
                <a:solidFill>
                  <a:schemeClr val="lt1"/>
                </a:solidFill>
                <a:latin typeface="Constantia"/>
                <a:ea typeface="Constantia"/>
                <a:cs typeface="Constantia"/>
                <a:sym typeface="Constantia"/>
              </a:rPr>
              <a:t>why so few dentists target </a:t>
            </a:r>
            <a:r>
              <a:rPr lang="en-US" sz="3600" i="1" dirty="0" err="1" smtClean="0">
                <a:solidFill>
                  <a:schemeClr val="lt1"/>
                </a:solidFill>
                <a:latin typeface="Constantia"/>
                <a:ea typeface="Constantia"/>
                <a:cs typeface="Constantia"/>
                <a:sym typeface="Constantia"/>
              </a:rPr>
              <a:t>‘the</a:t>
            </a:r>
            <a:r>
              <a:rPr lang="en-US" sz="3600" i="1" dirty="0" smtClean="0">
                <a:solidFill>
                  <a:schemeClr val="lt1"/>
                </a:solidFill>
                <a:latin typeface="Constantia"/>
                <a:ea typeface="Constantia"/>
                <a:cs typeface="Constantia"/>
                <a:sym typeface="Constantia"/>
              </a:rPr>
              <a:t> </a:t>
            </a:r>
            <a:r>
              <a:rPr lang="en-US" sz="3600" i="1" dirty="0">
                <a:solidFill>
                  <a:schemeClr val="lt1"/>
                </a:solidFill>
                <a:latin typeface="Constantia"/>
                <a:ea typeface="Constantia"/>
                <a:cs typeface="Constantia"/>
                <a:sym typeface="Constantia"/>
              </a:rPr>
              <a:t>Forgotten 60</a:t>
            </a:r>
            <a:r>
              <a:rPr lang="en-US" sz="3600" i="1" dirty="0" smtClean="0">
                <a:solidFill>
                  <a:schemeClr val="lt1"/>
                </a:solidFill>
                <a:latin typeface="Constantia"/>
                <a:ea typeface="Constantia"/>
                <a:cs typeface="Constantia"/>
                <a:sym typeface="Constantia"/>
              </a:rPr>
              <a:t>%.’ Follow </a:t>
            </a:r>
            <a:r>
              <a:rPr lang="en-US" sz="3600" i="1" dirty="0">
                <a:solidFill>
                  <a:schemeClr val="lt1"/>
                </a:solidFill>
                <a:latin typeface="Constantia"/>
                <a:ea typeface="Constantia"/>
                <a:cs typeface="Constantia"/>
                <a:sym typeface="Constantia"/>
              </a:rPr>
              <a:t>up marketing has proven to be successful. It’s just a logistical nightmare!</a:t>
            </a:r>
            <a:endParaRPr sz="3600" i="1" dirty="0">
              <a:latin typeface="Constantia"/>
              <a:ea typeface="Constantia"/>
              <a:cs typeface="Constantia"/>
              <a:sym typeface="Constantia"/>
            </a:endParaRPr>
          </a:p>
        </p:txBody>
      </p:sp>
      <p:sp>
        <p:nvSpPr>
          <p:cNvPr id="378" name="Shape 378"/>
          <p:cNvSpPr txBox="1"/>
          <p:nvPr/>
        </p:nvSpPr>
        <p:spPr>
          <a:xfrm>
            <a:off x="952500" y="5151750"/>
            <a:ext cx="7239000" cy="954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i="1" dirty="0">
                <a:solidFill>
                  <a:schemeClr val="lt1"/>
                </a:solidFill>
                <a:latin typeface="Constantia"/>
                <a:ea typeface="Constantia"/>
                <a:cs typeface="Constantia"/>
                <a:sym typeface="Constantia"/>
              </a:rPr>
              <a:t>That’s where </a:t>
            </a:r>
            <a:r>
              <a:rPr lang="en-US" sz="3600" i="1" dirty="0" smtClean="0">
                <a:solidFill>
                  <a:schemeClr val="lt1"/>
                </a:solidFill>
                <a:latin typeface="Constantia"/>
                <a:ea typeface="Constantia"/>
                <a:cs typeface="Constantia"/>
                <a:sym typeface="Constantia"/>
              </a:rPr>
              <a:t>Connections™</a:t>
            </a:r>
            <a:r>
              <a:rPr lang="en-US" sz="3600" i="1" dirty="0" smtClean="0">
                <a:solidFill>
                  <a:schemeClr val="lt1"/>
                </a:solidFill>
                <a:latin typeface="Constantia"/>
                <a:ea typeface="Constantia"/>
                <a:cs typeface="Constantia"/>
                <a:sym typeface="Constantia"/>
              </a:rPr>
              <a:t>  </a:t>
            </a:r>
            <a:br>
              <a:rPr lang="en-US" sz="3600" i="1" dirty="0" smtClean="0">
                <a:solidFill>
                  <a:schemeClr val="lt1"/>
                </a:solidFill>
                <a:latin typeface="Constantia"/>
                <a:ea typeface="Constantia"/>
                <a:cs typeface="Constantia"/>
                <a:sym typeface="Constantia"/>
              </a:rPr>
            </a:br>
            <a:r>
              <a:rPr lang="en-US" sz="3600" i="1" dirty="0" smtClean="0">
                <a:solidFill>
                  <a:schemeClr val="lt1"/>
                </a:solidFill>
                <a:latin typeface="Constantia"/>
                <a:ea typeface="Constantia"/>
                <a:cs typeface="Constantia"/>
                <a:sym typeface="Constantia"/>
              </a:rPr>
              <a:t>comes in!</a:t>
            </a:r>
            <a:endParaRPr sz="3600" i="1" dirty="0">
              <a:solidFill>
                <a:schemeClr val="lt1"/>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Shape 384"/>
          <p:cNvSpPr txBox="1">
            <a:spLocks noGrp="1"/>
          </p:cNvSpPr>
          <p:nvPr>
            <p:ph type="title"/>
          </p:nvPr>
        </p:nvSpPr>
        <p:spPr>
          <a:xfrm>
            <a:off x="1668800" y="576225"/>
            <a:ext cx="5446500" cy="6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b="0" i="0" u="none" strike="noStrike" cap="none">
                <a:solidFill>
                  <a:srgbClr val="FFFF00"/>
                </a:solidFill>
                <a:latin typeface="Constantia"/>
                <a:ea typeface="Constantia"/>
                <a:cs typeface="Constantia"/>
                <a:sym typeface="Constantia"/>
              </a:rPr>
              <a:t>Here’s an Example:</a:t>
            </a:r>
            <a:endParaRPr sz="4800">
              <a:solidFill>
                <a:srgbClr val="FFFF00"/>
              </a:solidFill>
            </a:endParaRPr>
          </a:p>
        </p:txBody>
      </p:sp>
      <p:sp>
        <p:nvSpPr>
          <p:cNvPr id="385" name="Shape 385"/>
          <p:cNvSpPr txBox="1"/>
          <p:nvPr/>
        </p:nvSpPr>
        <p:spPr>
          <a:xfrm>
            <a:off x="582975" y="5272900"/>
            <a:ext cx="8167500" cy="11163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dirty="0" smtClean="0">
                <a:solidFill>
                  <a:srgbClr val="FFFF00"/>
                </a:solidFill>
                <a:latin typeface="Constantia"/>
                <a:ea typeface="Constantia"/>
                <a:cs typeface="Constantia"/>
                <a:sym typeface="Constantia"/>
              </a:rPr>
              <a:t>That’s nearly a year’s </a:t>
            </a:r>
            <a:r>
              <a:rPr lang="en-US" sz="3600" dirty="0">
                <a:solidFill>
                  <a:srgbClr val="FFFF00"/>
                </a:solidFill>
                <a:latin typeface="Constantia"/>
                <a:ea typeface="Constantia"/>
                <a:cs typeface="Constantia"/>
                <a:sym typeface="Constantia"/>
              </a:rPr>
              <a:t>worth of </a:t>
            </a:r>
            <a:r>
              <a:rPr lang="en-US" sz="3600" dirty="0" smtClean="0">
                <a:solidFill>
                  <a:srgbClr val="FFFF00"/>
                </a:solidFill>
                <a:latin typeface="Constantia"/>
                <a:ea typeface="Constantia"/>
                <a:cs typeface="Constantia"/>
                <a:sym typeface="Constantia"/>
              </a:rPr>
              <a:t>automated </a:t>
            </a:r>
            <a:r>
              <a:rPr lang="en-US" sz="3600" dirty="0">
                <a:solidFill>
                  <a:srgbClr val="FFFF00"/>
                </a:solidFill>
                <a:latin typeface="Constantia"/>
                <a:ea typeface="Constantia"/>
                <a:cs typeface="Constantia"/>
                <a:sym typeface="Constantia"/>
              </a:rPr>
              <a:t>communications!</a:t>
            </a:r>
            <a:endParaRPr sz="3600" dirty="0">
              <a:solidFill>
                <a:srgbClr val="FFFF00"/>
              </a:solidFill>
              <a:latin typeface="Constantia"/>
              <a:ea typeface="Constantia"/>
              <a:cs typeface="Constantia"/>
              <a:sym typeface="Constantia"/>
            </a:endParaRPr>
          </a:p>
        </p:txBody>
      </p:sp>
      <p:sp>
        <p:nvSpPr>
          <p:cNvPr id="386" name="Shape 386"/>
          <p:cNvSpPr txBox="1"/>
          <p:nvPr/>
        </p:nvSpPr>
        <p:spPr>
          <a:xfrm>
            <a:off x="582975" y="1472600"/>
            <a:ext cx="4706100" cy="3606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2400">
                <a:solidFill>
                  <a:srgbClr val="FFFFFF"/>
                </a:solidFill>
                <a:latin typeface="Constantia"/>
                <a:ea typeface="Constantia"/>
                <a:cs typeface="Constantia"/>
                <a:sym typeface="Constantia"/>
              </a:rPr>
              <a:t>Day 1- Email “Special Report”</a:t>
            </a:r>
            <a:endParaRPr sz="2400">
              <a:solidFill>
                <a:srgbClr val="FFFFFF"/>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5- Connections</a:t>
            </a:r>
            <a:r>
              <a:rPr lang="en-US" sz="2400">
                <a:solidFill>
                  <a:schemeClr val="lt1"/>
                </a:solidFill>
                <a:latin typeface="Constantia"/>
                <a:ea typeface="Constantia"/>
                <a:cs typeface="Constantia"/>
                <a:sym typeface="Constantia"/>
              </a:rPr>
              <a:t>™ Issue #1</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14- Connections</a:t>
            </a:r>
            <a:r>
              <a:rPr lang="en-US" sz="2400">
                <a:solidFill>
                  <a:schemeClr val="lt1"/>
                </a:solidFill>
                <a:latin typeface="Constantia"/>
                <a:ea typeface="Constantia"/>
                <a:cs typeface="Constantia"/>
                <a:sym typeface="Constantia"/>
              </a:rPr>
              <a:t>™ Issue #2</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28- Connections</a:t>
            </a:r>
            <a:r>
              <a:rPr lang="en-US" sz="2400">
                <a:solidFill>
                  <a:schemeClr val="lt1"/>
                </a:solidFill>
                <a:latin typeface="Constantia"/>
                <a:ea typeface="Constantia"/>
                <a:cs typeface="Constantia"/>
                <a:sym typeface="Constantia"/>
              </a:rPr>
              <a:t>™ Issue #3</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42- Connections</a:t>
            </a:r>
            <a:r>
              <a:rPr lang="en-US" sz="2400">
                <a:solidFill>
                  <a:schemeClr val="lt1"/>
                </a:solidFill>
                <a:latin typeface="Constantia"/>
                <a:ea typeface="Constantia"/>
                <a:cs typeface="Constantia"/>
                <a:sym typeface="Constantia"/>
              </a:rPr>
              <a:t>™ Issue #4</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56- Connections</a:t>
            </a:r>
            <a:r>
              <a:rPr lang="en-US" sz="2400">
                <a:solidFill>
                  <a:schemeClr val="lt1"/>
                </a:solidFill>
                <a:latin typeface="Constantia"/>
                <a:ea typeface="Constantia"/>
                <a:cs typeface="Constantia"/>
                <a:sym typeface="Constantia"/>
              </a:rPr>
              <a:t>™ Issue #5</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70- Connections</a:t>
            </a:r>
            <a:r>
              <a:rPr lang="en-US" sz="2400">
                <a:solidFill>
                  <a:schemeClr val="lt1"/>
                </a:solidFill>
                <a:latin typeface="Constantia"/>
                <a:ea typeface="Constantia"/>
                <a:cs typeface="Constantia"/>
                <a:sym typeface="Constantia"/>
              </a:rPr>
              <a:t>™ Issue #6</a:t>
            </a:r>
            <a:endParaRPr sz="2400">
              <a:solidFill>
                <a:schemeClr val="lt1"/>
              </a:solidFill>
              <a:latin typeface="Constantia"/>
              <a:ea typeface="Constantia"/>
              <a:cs typeface="Constantia"/>
              <a:sym typeface="Constantia"/>
            </a:endParaRPr>
          </a:p>
          <a:p>
            <a:pPr marL="0" lvl="0" indent="0">
              <a:spcBef>
                <a:spcPts val="0"/>
              </a:spcBef>
              <a:spcAft>
                <a:spcPts val="0"/>
              </a:spcAft>
              <a:buNone/>
            </a:pPr>
            <a:r>
              <a:rPr lang="en-US" sz="2400" i="1">
                <a:solidFill>
                  <a:schemeClr val="lt1"/>
                </a:solidFill>
                <a:latin typeface="Constantia"/>
                <a:ea typeface="Constantia"/>
                <a:cs typeface="Constantia"/>
                <a:sym typeface="Constantia"/>
              </a:rPr>
              <a:t>and so on, until…</a:t>
            </a:r>
            <a:endParaRPr sz="2400" i="1">
              <a:solidFill>
                <a:schemeClr val="lt1"/>
              </a:solidFill>
              <a:latin typeface="Constantia"/>
              <a:ea typeface="Constantia"/>
              <a:cs typeface="Constantia"/>
              <a:sym typeface="Constantia"/>
            </a:endParaRPr>
          </a:p>
          <a:p>
            <a:pPr marL="0" lvl="0" indent="0">
              <a:spcBef>
                <a:spcPts val="0"/>
              </a:spcBef>
              <a:spcAft>
                <a:spcPts val="0"/>
              </a:spcAft>
              <a:buNone/>
            </a:pPr>
            <a:r>
              <a:rPr lang="en-US" sz="2400">
                <a:solidFill>
                  <a:srgbClr val="FFFFFF"/>
                </a:solidFill>
                <a:latin typeface="Constantia"/>
                <a:ea typeface="Constantia"/>
                <a:cs typeface="Constantia"/>
                <a:sym typeface="Constantia"/>
              </a:rPr>
              <a:t>Day 340- Connections</a:t>
            </a:r>
            <a:r>
              <a:rPr lang="en-US" sz="2400">
                <a:solidFill>
                  <a:schemeClr val="lt1"/>
                </a:solidFill>
                <a:latin typeface="Constantia"/>
                <a:ea typeface="Constantia"/>
                <a:cs typeface="Constantia"/>
                <a:sym typeface="Constantia"/>
              </a:rPr>
              <a:t>™ Issue #16</a:t>
            </a:r>
            <a:endParaRPr sz="2400">
              <a:solidFill>
                <a:schemeClr val="lt1"/>
              </a:solidFill>
              <a:latin typeface="Constantia"/>
              <a:ea typeface="Constantia"/>
              <a:cs typeface="Constantia"/>
              <a:sym typeface="Constantia"/>
            </a:endParaRPr>
          </a:p>
          <a:p>
            <a:pPr marL="0" lvl="0" indent="0">
              <a:spcBef>
                <a:spcPts val="0"/>
              </a:spcBef>
              <a:spcAft>
                <a:spcPts val="0"/>
              </a:spcAft>
              <a:buClr>
                <a:schemeClr val="dk1"/>
              </a:buClr>
              <a:buSzPts val="1100"/>
              <a:buFont typeface="Arial"/>
              <a:buNone/>
            </a:pPr>
            <a:endParaRPr sz="3000">
              <a:solidFill>
                <a:schemeClr val="lt1"/>
              </a:solidFill>
              <a:latin typeface="Constantia"/>
              <a:ea typeface="Constantia"/>
              <a:cs typeface="Constantia"/>
              <a:sym typeface="Constantia"/>
            </a:endParaRPr>
          </a:p>
        </p:txBody>
      </p:sp>
      <p:pic>
        <p:nvPicPr>
          <p:cNvPr id="387" name="Shape 387"/>
          <p:cNvPicPr preferRelativeResize="0"/>
          <p:nvPr/>
        </p:nvPicPr>
        <p:blipFill>
          <a:blip r:embed="rId3" cstate="print">
            <a:alphaModFix/>
          </a:blip>
          <a:stretch>
            <a:fillRect/>
          </a:stretch>
        </p:blipFill>
        <p:spPr>
          <a:xfrm>
            <a:off x="5522375" y="1472600"/>
            <a:ext cx="2833962" cy="3664251"/>
          </a:xfrm>
          <a:prstGeom prst="rect">
            <a:avLst/>
          </a:prstGeom>
          <a:noFill/>
          <a:ln>
            <a:noFill/>
          </a:ln>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5"/>
                                        </p:tgtEl>
                                        <p:attrNameLst>
                                          <p:attrName>style.visibility</p:attrName>
                                        </p:attrNameLst>
                                      </p:cBhvr>
                                      <p:to>
                                        <p:strVal val="visible"/>
                                      </p:to>
                                    </p:set>
                                    <p:animEffect transition="in" filter="fade">
                                      <p:cBhvr>
                                        <p:cTn id="7" dur="1000"/>
                                        <p:tgtEl>
                                          <p:spTgt spid="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4400" dirty="0" smtClean="0"/>
          </a:p>
          <a:p>
            <a:pPr marL="0" indent="0" algn="ctr">
              <a:buNone/>
            </a:pPr>
            <a:endParaRPr lang="en-US" sz="4400" dirty="0"/>
          </a:p>
          <a:p>
            <a:pPr marL="0" indent="0" algn="ctr">
              <a:buNone/>
            </a:pPr>
            <a:r>
              <a:rPr lang="en-US" sz="4400" dirty="0" smtClean="0"/>
              <a:t>???</a:t>
            </a:r>
            <a:endParaRPr lang="en-US" sz="4400" dirty="0"/>
          </a:p>
        </p:txBody>
      </p:sp>
      <p:sp>
        <p:nvSpPr>
          <p:cNvPr id="3" name="Footer Placeholder 2"/>
          <p:cNvSpPr>
            <a:spLocks noGrp="1"/>
          </p:cNvSpPr>
          <p:nvPr>
            <p:ph type="ftr" sz="quarter" idx="16"/>
          </p:nvPr>
        </p:nvSpPr>
        <p:spPr/>
        <p:txBody>
          <a:bodyPr/>
          <a:lstStyle/>
          <a:p>
            <a:pPr>
              <a:defRPr/>
            </a:pPr>
            <a:endParaRPr lang="en-US"/>
          </a:p>
        </p:txBody>
      </p:sp>
      <p:sp>
        <p:nvSpPr>
          <p:cNvPr id="4" name="Title 3"/>
          <p:cNvSpPr>
            <a:spLocks noGrp="1"/>
          </p:cNvSpPr>
          <p:nvPr>
            <p:ph type="title"/>
          </p:nvPr>
        </p:nvSpPr>
        <p:spPr/>
        <p:txBody>
          <a:bodyPr/>
          <a:lstStyle/>
          <a:p>
            <a:pPr algn="ctr"/>
            <a:r>
              <a:rPr lang="en-US" dirty="0" smtClean="0"/>
              <a:t>Questions</a:t>
            </a:r>
            <a:endParaRPr lang="en-US" dirty="0"/>
          </a:p>
        </p:txBody>
      </p:sp>
    </p:spTree>
    <p:extLst>
      <p:ext uri="{BB962C8B-B14F-4D97-AF65-F5344CB8AC3E}">
        <p14:creationId xmlns:p14="http://schemas.microsoft.com/office/powerpoint/2010/main" val="4053387622"/>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ftr" idx="4294967295"/>
          </p:nvPr>
        </p:nvSpPr>
        <p:spPr>
          <a:xfrm>
            <a:off x="2133600" y="6203667"/>
            <a:ext cx="3581400" cy="384048"/>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200" b="0" i="0" u="none" strike="noStrike" cap="none">
              <a:solidFill>
                <a:schemeClr val="lt2"/>
              </a:solidFill>
              <a:latin typeface="Arial"/>
              <a:ea typeface="Arial"/>
              <a:cs typeface="Arial"/>
              <a:sym typeface="Arial"/>
            </a:endParaRPr>
          </a:p>
        </p:txBody>
      </p:sp>
      <p:sp>
        <p:nvSpPr>
          <p:cNvPr id="120" name="Shape 120"/>
          <p:cNvSpPr txBox="1">
            <a:spLocks noGrp="1"/>
          </p:cNvSpPr>
          <p:nvPr>
            <p:ph type="title"/>
          </p:nvPr>
        </p:nvSpPr>
        <p:spPr>
          <a:xfrm>
            <a:off x="381000" y="76200"/>
            <a:ext cx="5462700" cy="12192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1"/>
              </a:buClr>
              <a:buSzPts val="3780"/>
              <a:buFont typeface="Constantia"/>
              <a:buNone/>
            </a:pPr>
            <a:r>
              <a:rPr lang="en-US" sz="3600" b="0" i="0" u="none" strike="noStrike" cap="none" dirty="0">
                <a:solidFill>
                  <a:srgbClr val="FFFF00"/>
                </a:solidFill>
                <a:latin typeface="Constantia"/>
                <a:ea typeface="Constantia"/>
                <a:cs typeface="Constantia"/>
                <a:sym typeface="Constantia"/>
              </a:rPr>
              <a:t>The Courtship Of Google</a:t>
            </a:r>
            <a:br>
              <a:rPr lang="en-US" sz="3600" b="0" i="0" u="none" strike="noStrike" cap="none" dirty="0">
                <a:solidFill>
                  <a:srgbClr val="FFFF00"/>
                </a:solidFill>
                <a:latin typeface="Constantia"/>
                <a:ea typeface="Constantia"/>
                <a:cs typeface="Constantia"/>
                <a:sym typeface="Constantia"/>
              </a:rPr>
            </a:br>
            <a:r>
              <a:rPr lang="en-US" sz="3600" b="0" i="0" u="none" strike="noStrike" cap="none" dirty="0">
                <a:solidFill>
                  <a:srgbClr val="FFFF00"/>
                </a:solidFill>
                <a:latin typeface="Constantia"/>
                <a:ea typeface="Constantia"/>
                <a:cs typeface="Constantia"/>
                <a:sym typeface="Constantia"/>
              </a:rPr>
              <a:t>and Social Media</a:t>
            </a:r>
            <a:endParaRPr sz="3600" b="0" i="0" u="none" strike="noStrike" cap="none" dirty="0">
              <a:solidFill>
                <a:srgbClr val="FFFF00"/>
              </a:solidFill>
              <a:latin typeface="Constantia"/>
              <a:ea typeface="Constantia"/>
              <a:cs typeface="Constantia"/>
              <a:sym typeface="Constantia"/>
            </a:endParaRPr>
          </a:p>
        </p:txBody>
      </p:sp>
      <p:pic>
        <p:nvPicPr>
          <p:cNvPr id="121" name="Shape 121"/>
          <p:cNvPicPr preferRelativeResize="0"/>
          <p:nvPr/>
        </p:nvPicPr>
        <p:blipFill>
          <a:blip r:embed="rId3" cstate="print">
            <a:alphaModFix/>
          </a:blip>
          <a:stretch>
            <a:fillRect/>
          </a:stretch>
        </p:blipFill>
        <p:spPr>
          <a:xfrm>
            <a:off x="6323535" y="304800"/>
            <a:ext cx="2287065" cy="1306900"/>
          </a:xfrm>
          <a:prstGeom prst="rect">
            <a:avLst/>
          </a:prstGeom>
          <a:noFill/>
          <a:ln>
            <a:noFill/>
          </a:ln>
        </p:spPr>
      </p:pic>
      <p:sp>
        <p:nvSpPr>
          <p:cNvPr id="122" name="Shape 122"/>
          <p:cNvSpPr txBox="1"/>
          <p:nvPr/>
        </p:nvSpPr>
        <p:spPr>
          <a:xfrm>
            <a:off x="690300" y="1219200"/>
            <a:ext cx="7763400" cy="4467300"/>
          </a:xfrm>
          <a:prstGeom prst="rect">
            <a:avLst/>
          </a:prstGeom>
          <a:noFill/>
          <a:ln>
            <a:noFill/>
          </a:ln>
        </p:spPr>
        <p:txBody>
          <a:bodyPr spcFirstLastPara="1" wrap="square" lIns="91425" tIns="91425" rIns="91425" bIns="91425" anchor="t" anchorCtr="0">
            <a:noAutofit/>
          </a:bodyPr>
          <a:lstStyle/>
          <a:p>
            <a:pPr marL="457200" lvl="0" indent="-381000" rtl="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“First Date”</a:t>
            </a:r>
          </a:p>
          <a:p>
            <a:pPr marL="914400" lvl="1"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Does the practice (website) have an associated social media presence?</a:t>
            </a:r>
            <a:endParaRPr sz="2400" dirty="0">
              <a:solidFill>
                <a:srgbClr val="FFFFFF"/>
              </a:solidFill>
              <a:latin typeface="Constantia"/>
              <a:ea typeface="Constantia"/>
              <a:cs typeface="Constantia"/>
              <a:sym typeface="Constantia"/>
            </a:endParaRPr>
          </a:p>
          <a:p>
            <a:pPr marL="457200" lvl="0" indent="-381000" rtl="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“Second Date</a:t>
            </a:r>
          </a:p>
          <a:p>
            <a:pPr marL="914400" lvl="1"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How many followers, </a:t>
            </a:r>
            <a:r>
              <a:rPr lang="en-US" sz="2400" dirty="0" err="1" smtClean="0">
                <a:solidFill>
                  <a:srgbClr val="FFFFFF"/>
                </a:solidFill>
                <a:latin typeface="Constantia"/>
                <a:ea typeface="Constantia"/>
                <a:cs typeface="Constantia"/>
                <a:sym typeface="Constantia"/>
              </a:rPr>
              <a:t>likers</a:t>
            </a:r>
            <a:r>
              <a:rPr lang="en-US" sz="2400" dirty="0" smtClean="0">
                <a:solidFill>
                  <a:srgbClr val="FFFFFF"/>
                </a:solidFill>
                <a:latin typeface="Constantia"/>
                <a:ea typeface="Constantia"/>
                <a:cs typeface="Constantia"/>
                <a:sym typeface="Constantia"/>
              </a:rPr>
              <a:t>, connections, etc. does the practice’s social media presence have (quantity)?</a:t>
            </a:r>
          </a:p>
          <a:p>
            <a:pPr marL="457200" lvl="0" indent="-381000" rtl="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“Third Date </a:t>
            </a:r>
          </a:p>
          <a:p>
            <a:pPr marL="914400" lvl="1"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Where are these connections located (quality)</a:t>
            </a:r>
            <a:endParaRPr sz="2400" dirty="0">
              <a:solidFill>
                <a:srgbClr val="FFFFFF"/>
              </a:solidFill>
              <a:latin typeface="Constantia"/>
              <a:ea typeface="Constantia"/>
              <a:cs typeface="Constantia"/>
              <a:sym typeface="Constantia"/>
            </a:endParaRPr>
          </a:p>
          <a:p>
            <a:pPr marL="457200" lvl="0" indent="-381000" rtl="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“Fourth Date”</a:t>
            </a:r>
          </a:p>
          <a:p>
            <a:pPr marL="914400" lvl="1"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What is the volume/consistency of posts (outreach)?</a:t>
            </a:r>
          </a:p>
          <a:p>
            <a:pPr marL="457200"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Present ”Relationship”</a:t>
            </a:r>
          </a:p>
          <a:p>
            <a:pPr marL="914400" lvl="1" indent="-381000">
              <a:spcBef>
                <a:spcPts val="0"/>
              </a:spcBef>
              <a:spcAft>
                <a:spcPts val="0"/>
              </a:spcAft>
              <a:buClr>
                <a:srgbClr val="FFFFFF"/>
              </a:buClr>
              <a:buSzPts val="2400"/>
              <a:buFont typeface="Constantia"/>
              <a:buChar char="●"/>
            </a:pPr>
            <a:r>
              <a:rPr lang="en-US" sz="2400" dirty="0" smtClean="0">
                <a:solidFill>
                  <a:srgbClr val="FFFFFF"/>
                </a:solidFill>
                <a:latin typeface="Constantia"/>
                <a:ea typeface="Constantia"/>
                <a:cs typeface="Constantia"/>
                <a:sym typeface="Constantia"/>
              </a:rPr>
              <a:t>What is the level of ENGAGEMENT?</a:t>
            </a:r>
            <a:endParaRPr sz="2400" dirty="0">
              <a:solidFill>
                <a:srgbClr val="FFFFFF"/>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ftr" idx="4294967295"/>
          </p:nvPr>
        </p:nvSpPr>
        <p:spPr>
          <a:xfrm>
            <a:off x="2133600" y="6203667"/>
            <a:ext cx="3581400" cy="3840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200" b="0" i="0" u="none" strike="noStrike" cap="none">
              <a:solidFill>
                <a:schemeClr val="lt2"/>
              </a:solidFill>
              <a:latin typeface="Arial"/>
              <a:ea typeface="Arial"/>
              <a:cs typeface="Arial"/>
              <a:sym typeface="Arial"/>
            </a:endParaRPr>
          </a:p>
        </p:txBody>
      </p:sp>
      <p:sp>
        <p:nvSpPr>
          <p:cNvPr id="128" name="Shape 128"/>
          <p:cNvSpPr txBox="1">
            <a:spLocks noGrp="1"/>
          </p:cNvSpPr>
          <p:nvPr>
            <p:ph type="title"/>
          </p:nvPr>
        </p:nvSpPr>
        <p:spPr>
          <a:xfrm>
            <a:off x="690300" y="411250"/>
            <a:ext cx="7763400" cy="672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3780"/>
              <a:buFont typeface="Constantia"/>
              <a:buNone/>
            </a:pPr>
            <a:r>
              <a:rPr lang="en-US" sz="3600">
                <a:solidFill>
                  <a:srgbClr val="FFFF00"/>
                </a:solidFill>
              </a:rPr>
              <a:t>Facts about Social Media Marketing</a:t>
            </a:r>
            <a:endParaRPr sz="3600" b="0" i="0" u="none" strike="noStrike" cap="none">
              <a:solidFill>
                <a:srgbClr val="FFFF00"/>
              </a:solidFill>
              <a:latin typeface="Constantia"/>
              <a:ea typeface="Constantia"/>
              <a:cs typeface="Constantia"/>
              <a:sym typeface="Constantia"/>
            </a:endParaRPr>
          </a:p>
        </p:txBody>
      </p:sp>
      <p:sp>
        <p:nvSpPr>
          <p:cNvPr id="129" name="Shape 129"/>
          <p:cNvSpPr txBox="1"/>
          <p:nvPr/>
        </p:nvSpPr>
        <p:spPr>
          <a:xfrm>
            <a:off x="463650" y="1083850"/>
            <a:ext cx="8216700" cy="4956000"/>
          </a:xfrm>
          <a:prstGeom prst="rect">
            <a:avLst/>
          </a:prstGeom>
          <a:noFill/>
          <a:ln>
            <a:noFill/>
          </a:ln>
        </p:spPr>
        <p:txBody>
          <a:bodyPr spcFirstLastPara="1" wrap="square" lIns="91425" tIns="91425" rIns="91425" bIns="91425" anchor="t" anchorCtr="0">
            <a:noAutofit/>
          </a:bodyPr>
          <a:lstStyle/>
          <a:p>
            <a:pPr marL="457200" lvl="0" indent="-381000" rtl="0">
              <a:spcBef>
                <a:spcPts val="0"/>
              </a:spcBef>
              <a:spcAft>
                <a:spcPts val="0"/>
              </a:spcAft>
              <a:buClr>
                <a:srgbClr val="FFFFFF"/>
              </a:buClr>
              <a:buSzPts val="2400"/>
              <a:buFont typeface="Constantia"/>
              <a:buChar char="●"/>
            </a:pPr>
            <a:r>
              <a:rPr lang="en-US" sz="2400" dirty="0">
                <a:solidFill>
                  <a:srgbClr val="FFFFFF"/>
                </a:solidFill>
                <a:latin typeface="Constantia"/>
                <a:ea typeface="Constantia"/>
                <a:cs typeface="Constantia"/>
                <a:sym typeface="Constantia"/>
              </a:rPr>
              <a:t>Online adults aged 18-34 are most likely follow a brand via social networking (95%).</a:t>
            </a:r>
            <a:endParaRPr sz="2400" dirty="0">
              <a:solidFill>
                <a:srgbClr val="FFFFFF"/>
              </a:solidFill>
              <a:latin typeface="Constantia"/>
              <a:ea typeface="Constantia"/>
              <a:cs typeface="Constantia"/>
              <a:sym typeface="Constantia"/>
            </a:endParaRPr>
          </a:p>
          <a:p>
            <a:pPr marL="457200" lvl="0" indent="-381000" rtl="0">
              <a:spcBef>
                <a:spcPts val="0"/>
              </a:spcBef>
              <a:spcAft>
                <a:spcPts val="0"/>
              </a:spcAft>
              <a:buClr>
                <a:srgbClr val="FFFFFF"/>
              </a:buClr>
              <a:buSzPts val="2400"/>
              <a:buFont typeface="Constantia"/>
              <a:buChar char="●"/>
            </a:pPr>
            <a:r>
              <a:rPr lang="en-US" sz="2400" dirty="0">
                <a:solidFill>
                  <a:srgbClr val="FFFFFF"/>
                </a:solidFill>
                <a:latin typeface="Constantia"/>
                <a:ea typeface="Constantia"/>
                <a:cs typeface="Constantia"/>
                <a:sym typeface="Constantia"/>
              </a:rPr>
              <a:t>71% of consumers who have had a good social media service experience with a brand are likely to recommend it to others. </a:t>
            </a:r>
            <a:endParaRPr sz="2400" dirty="0">
              <a:solidFill>
                <a:srgbClr val="FFFFFF"/>
              </a:solidFill>
              <a:latin typeface="Constantia"/>
              <a:ea typeface="Constantia"/>
              <a:cs typeface="Constantia"/>
              <a:sym typeface="Constantia"/>
            </a:endParaRPr>
          </a:p>
          <a:p>
            <a:pPr marL="457200" lvl="0" indent="-381000" rtl="0">
              <a:spcBef>
                <a:spcPts val="0"/>
              </a:spcBef>
              <a:spcAft>
                <a:spcPts val="0"/>
              </a:spcAft>
              <a:buClr>
                <a:srgbClr val="FFFFFF"/>
              </a:buClr>
              <a:buSzPts val="2400"/>
              <a:buFont typeface="Constantia"/>
              <a:buChar char="●"/>
            </a:pPr>
            <a:r>
              <a:rPr lang="en-US" sz="2400" dirty="0">
                <a:solidFill>
                  <a:srgbClr val="FFFFFF"/>
                </a:solidFill>
                <a:latin typeface="Constantia"/>
                <a:ea typeface="Constantia"/>
                <a:cs typeface="Constantia"/>
                <a:sym typeface="Constantia"/>
              </a:rPr>
              <a:t>2.56 billion global </a:t>
            </a:r>
            <a:r>
              <a:rPr lang="en-US" sz="2400" i="1" dirty="0">
                <a:solidFill>
                  <a:srgbClr val="FFFFFF"/>
                </a:solidFill>
                <a:latin typeface="Constantia"/>
                <a:ea typeface="Constantia"/>
                <a:cs typeface="Constantia"/>
                <a:sym typeface="Constantia"/>
              </a:rPr>
              <a:t>mobile </a:t>
            </a:r>
            <a:r>
              <a:rPr lang="en-US" sz="2400" dirty="0">
                <a:solidFill>
                  <a:srgbClr val="FFFFFF"/>
                </a:solidFill>
                <a:latin typeface="Constantia"/>
                <a:ea typeface="Constantia"/>
                <a:cs typeface="Constantia"/>
                <a:sym typeface="Constantia"/>
              </a:rPr>
              <a:t>social media users, equaling 34% penetration; globally 1 million new active </a:t>
            </a:r>
            <a:r>
              <a:rPr lang="en-US" sz="2400" i="1" dirty="0">
                <a:solidFill>
                  <a:srgbClr val="FFFFFF"/>
                </a:solidFill>
                <a:latin typeface="Constantia"/>
                <a:ea typeface="Constantia"/>
                <a:cs typeface="Constantia"/>
                <a:sym typeface="Constantia"/>
              </a:rPr>
              <a:t>mobile </a:t>
            </a:r>
            <a:r>
              <a:rPr lang="en-US" sz="2400" dirty="0">
                <a:solidFill>
                  <a:srgbClr val="FFFFFF"/>
                </a:solidFill>
                <a:latin typeface="Constantia"/>
                <a:ea typeface="Constantia"/>
                <a:cs typeface="Constantia"/>
                <a:sym typeface="Constantia"/>
              </a:rPr>
              <a:t>social users added every day </a:t>
            </a:r>
            <a:endParaRPr sz="2400" dirty="0">
              <a:solidFill>
                <a:srgbClr val="FFFFFF"/>
              </a:solidFill>
              <a:latin typeface="Constantia"/>
              <a:ea typeface="Constantia"/>
              <a:cs typeface="Constantia"/>
              <a:sym typeface="Constantia"/>
            </a:endParaRPr>
          </a:p>
          <a:p>
            <a:pPr marL="457200" lvl="0" indent="-381000" rtl="0">
              <a:spcBef>
                <a:spcPts val="0"/>
              </a:spcBef>
              <a:spcAft>
                <a:spcPts val="0"/>
              </a:spcAft>
              <a:buClr>
                <a:srgbClr val="FFFFFF"/>
              </a:buClr>
              <a:buSzPts val="2400"/>
              <a:buFont typeface="Constantia"/>
              <a:buChar char="●"/>
            </a:pPr>
            <a:r>
              <a:rPr lang="en-US" sz="2400" dirty="0">
                <a:solidFill>
                  <a:srgbClr val="FFFFFF"/>
                </a:solidFill>
                <a:latin typeface="Constantia"/>
                <a:ea typeface="Constantia"/>
                <a:cs typeface="Constantia"/>
                <a:sym typeface="Constantia"/>
              </a:rPr>
              <a:t>There are more than 50 million small businesses using Facebook Pages to connect with their customers. Your competitors are probably among them.</a:t>
            </a:r>
            <a:endParaRPr sz="2400" dirty="0">
              <a:solidFill>
                <a:srgbClr val="FFFFFF"/>
              </a:solidFill>
              <a:latin typeface="Constantia"/>
              <a:ea typeface="Constantia"/>
              <a:cs typeface="Constantia"/>
              <a:sym typeface="Constantia"/>
            </a:endParaRPr>
          </a:p>
          <a:p>
            <a:pPr marL="457200" lvl="0" indent="-381000" rtl="0">
              <a:lnSpc>
                <a:spcPct val="115000"/>
              </a:lnSpc>
              <a:spcBef>
                <a:spcPts val="0"/>
              </a:spcBef>
              <a:spcAft>
                <a:spcPts val="0"/>
              </a:spcAft>
              <a:buClr>
                <a:srgbClr val="FFFFFF"/>
              </a:buClr>
              <a:buSzPts val="2400"/>
              <a:buFont typeface="Constantia"/>
              <a:buChar char="●"/>
            </a:pPr>
            <a:r>
              <a:rPr lang="en-US" sz="2400" dirty="0">
                <a:solidFill>
                  <a:srgbClr val="FFFFFF"/>
                </a:solidFill>
                <a:latin typeface="Constantia"/>
                <a:ea typeface="Constantia"/>
                <a:cs typeface="Constantia"/>
                <a:sym typeface="Constantia"/>
              </a:rPr>
              <a:t>41</a:t>
            </a:r>
            <a:r>
              <a:rPr lang="en-US" sz="2400" dirty="0" smtClean="0">
                <a:solidFill>
                  <a:srgbClr val="FFFFFF"/>
                </a:solidFill>
                <a:latin typeface="Constantia"/>
                <a:ea typeface="Constantia"/>
                <a:cs typeface="Constantia"/>
                <a:sym typeface="Constantia"/>
              </a:rPr>
              <a:t>% of </a:t>
            </a:r>
            <a:r>
              <a:rPr lang="en-US" sz="2400" dirty="0">
                <a:solidFill>
                  <a:srgbClr val="FFFFFF"/>
                </a:solidFill>
                <a:latin typeface="Constantia"/>
                <a:ea typeface="Constantia"/>
                <a:cs typeface="Constantia"/>
                <a:sym typeface="Constantia"/>
              </a:rPr>
              <a:t>Americans say it’s important that the institutions they engage with have a strong social media presence.</a:t>
            </a:r>
            <a:endParaRPr sz="2400" dirty="0">
              <a:solidFill>
                <a:srgbClr val="FFFFFF"/>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ftr" idx="4294967295"/>
          </p:nvPr>
        </p:nvSpPr>
        <p:spPr>
          <a:xfrm>
            <a:off x="2133600" y="6203667"/>
            <a:ext cx="3581400" cy="3840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200" b="0" i="0" u="none" strike="noStrike" cap="none">
              <a:solidFill>
                <a:schemeClr val="lt2"/>
              </a:solidFill>
              <a:latin typeface="Arial"/>
              <a:ea typeface="Arial"/>
              <a:cs typeface="Arial"/>
              <a:sym typeface="Arial"/>
            </a:endParaRPr>
          </a:p>
        </p:txBody>
      </p:sp>
      <p:sp>
        <p:nvSpPr>
          <p:cNvPr id="136" name="Shape 136"/>
          <p:cNvSpPr txBox="1"/>
          <p:nvPr/>
        </p:nvSpPr>
        <p:spPr>
          <a:xfrm>
            <a:off x="1134900" y="2005650"/>
            <a:ext cx="6874200" cy="3424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3200" dirty="0" smtClean="0">
                <a:solidFill>
                  <a:srgbClr val="FFFFFF"/>
                </a:solidFill>
                <a:latin typeface="Constantia"/>
                <a:ea typeface="Constantia"/>
                <a:cs typeface="Constantia"/>
                <a:sym typeface="Constantia"/>
              </a:rPr>
              <a:t>Social media ‘humanizes ‘your </a:t>
            </a:r>
            <a:r>
              <a:rPr lang="en-US" sz="3200" dirty="0">
                <a:solidFill>
                  <a:srgbClr val="FFFFFF"/>
                </a:solidFill>
                <a:latin typeface="Constantia"/>
                <a:ea typeface="Constantia"/>
                <a:cs typeface="Constantia"/>
                <a:sym typeface="Constantia"/>
              </a:rPr>
              <a:t>practice more than any other medium. Your team begins to feel like a family, and trips to the dentist feel less scary because there is a personal relationship.</a:t>
            </a:r>
            <a:endParaRPr sz="3200" dirty="0">
              <a:solidFill>
                <a:srgbClr val="FFFFFF"/>
              </a:solidFill>
              <a:latin typeface="Constantia"/>
              <a:ea typeface="Constantia"/>
              <a:cs typeface="Constantia"/>
              <a:sym typeface="Constantia"/>
            </a:endParaRPr>
          </a:p>
        </p:txBody>
      </p:sp>
      <p:sp>
        <p:nvSpPr>
          <p:cNvPr id="2" name="Title 1"/>
          <p:cNvSpPr>
            <a:spLocks noGrp="1"/>
          </p:cNvSpPr>
          <p:nvPr>
            <p:ph type="title"/>
          </p:nvPr>
        </p:nvSpPr>
        <p:spPr/>
        <p:txBody>
          <a:bodyPr/>
          <a:lstStyle/>
          <a:p>
            <a:endParaRPr lang="en-US"/>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457200" y="2345300"/>
            <a:ext cx="8229600" cy="4254000"/>
          </a:xfrm>
          <a:prstGeom prst="rect">
            <a:avLst/>
          </a:prstGeom>
          <a:noFill/>
          <a:ln>
            <a:noFill/>
          </a:ln>
        </p:spPr>
        <p:txBody>
          <a:bodyPr spcFirstLastPara="1" wrap="square" lIns="91425" tIns="45700" rIns="91425" bIns="45700" anchor="t" anchorCtr="0">
            <a:noAutofit/>
          </a:bodyPr>
          <a:lstStyle/>
          <a:p>
            <a:pPr marL="457200" lvl="0" indent="-381000" rtl="0">
              <a:spcBef>
                <a:spcPts val="0"/>
              </a:spcBef>
              <a:spcAft>
                <a:spcPts val="0"/>
              </a:spcAft>
              <a:buClr>
                <a:srgbClr val="FFFFFF"/>
              </a:buClr>
              <a:buSzPts val="2400"/>
              <a:buFont typeface="Constantia"/>
              <a:buChar char="●"/>
            </a:pPr>
            <a:r>
              <a:rPr lang="en-US" sz="2400" dirty="0">
                <a:solidFill>
                  <a:srgbClr val="FFFFFF"/>
                </a:solidFill>
              </a:rPr>
              <a:t>The true value of web searches comes from what people do with your content once found. </a:t>
            </a:r>
            <a:endParaRPr sz="2400" dirty="0">
              <a:solidFill>
                <a:srgbClr val="FFFFFF"/>
              </a:solidFill>
            </a:endParaRPr>
          </a:p>
          <a:p>
            <a:pPr marL="457200" lvl="0" indent="-381000" rtl="0">
              <a:spcBef>
                <a:spcPts val="0"/>
              </a:spcBef>
              <a:spcAft>
                <a:spcPts val="0"/>
              </a:spcAft>
              <a:buClr>
                <a:srgbClr val="FFFFFF"/>
              </a:buClr>
              <a:buSzPts val="2400"/>
              <a:buFont typeface="Arial"/>
              <a:buChar char="●"/>
            </a:pPr>
            <a:r>
              <a:rPr lang="en-US" sz="2400" dirty="0">
                <a:solidFill>
                  <a:srgbClr val="FFFFFF"/>
                </a:solidFill>
              </a:rPr>
              <a:t>Your </a:t>
            </a:r>
            <a:r>
              <a:rPr lang="en-US" sz="2400" b="1" dirty="0">
                <a:solidFill>
                  <a:srgbClr val="FF0000"/>
                </a:solidFill>
              </a:rPr>
              <a:t>first impression is the most important</a:t>
            </a:r>
            <a:r>
              <a:rPr lang="en-US" sz="2400" dirty="0">
                <a:solidFill>
                  <a:srgbClr val="FFFFFF"/>
                </a:solidFill>
              </a:rPr>
              <a:t>. Your website must present you as professional, knowledgeable, and helpful.</a:t>
            </a:r>
            <a:endParaRPr sz="2400" dirty="0">
              <a:solidFill>
                <a:srgbClr val="FFFFFF"/>
              </a:solidFill>
            </a:endParaRPr>
          </a:p>
          <a:p>
            <a:pPr marL="457200" lvl="0" indent="-381000" rtl="0">
              <a:spcBef>
                <a:spcPts val="0"/>
              </a:spcBef>
              <a:spcAft>
                <a:spcPts val="0"/>
              </a:spcAft>
              <a:buClr>
                <a:srgbClr val="FFFFFF"/>
              </a:buClr>
              <a:buSzPts val="2400"/>
              <a:buFont typeface="Arial"/>
              <a:buChar char="●"/>
            </a:pPr>
            <a:r>
              <a:rPr lang="en-US" sz="2400" b="1" dirty="0">
                <a:solidFill>
                  <a:srgbClr val="FF0000"/>
                </a:solidFill>
              </a:rPr>
              <a:t>Do not allow too much </a:t>
            </a:r>
            <a:r>
              <a:rPr lang="en-US" sz="2400" b="1" dirty="0" smtClean="0">
                <a:solidFill>
                  <a:srgbClr val="FF0000"/>
                </a:solidFill>
              </a:rPr>
              <a:t>time </a:t>
            </a:r>
            <a:r>
              <a:rPr lang="en-US" sz="2400" b="1" dirty="0">
                <a:solidFill>
                  <a:srgbClr val="FF0000"/>
                </a:solidFill>
              </a:rPr>
              <a:t>to </a:t>
            </a:r>
            <a:r>
              <a:rPr lang="en-US" sz="2400" b="1" dirty="0" smtClean="0">
                <a:solidFill>
                  <a:srgbClr val="FF0000"/>
                </a:solidFill>
              </a:rPr>
              <a:t>pass</a:t>
            </a:r>
            <a:r>
              <a:rPr lang="en-US" sz="2400" dirty="0" smtClean="0">
                <a:solidFill>
                  <a:srgbClr val="FFFFFF"/>
                </a:solidFill>
              </a:rPr>
              <a:t> </a:t>
            </a:r>
            <a:r>
              <a:rPr lang="en-US" sz="2400" dirty="0">
                <a:solidFill>
                  <a:srgbClr val="FFFFFF"/>
                </a:solidFill>
              </a:rPr>
              <a:t>between a potential patient thinking about connecting to you and following through. Setting appointments and reaching out should be easy and painless.</a:t>
            </a:r>
            <a:endParaRPr sz="2400" dirty="0">
              <a:solidFill>
                <a:srgbClr val="FFFFFF"/>
              </a:solidFill>
            </a:endParaRPr>
          </a:p>
          <a:p>
            <a:pPr marL="457200" lvl="0" indent="-381000" rtl="0">
              <a:spcBef>
                <a:spcPts val="0"/>
              </a:spcBef>
              <a:spcAft>
                <a:spcPts val="0"/>
              </a:spcAft>
              <a:buClr>
                <a:srgbClr val="FFFFFF"/>
              </a:buClr>
              <a:buSzPts val="2400"/>
              <a:buFont typeface="Arial"/>
              <a:buChar char="●"/>
            </a:pPr>
            <a:r>
              <a:rPr lang="en-US" sz="2400" dirty="0">
                <a:solidFill>
                  <a:srgbClr val="FFFFFF"/>
                </a:solidFill>
              </a:rPr>
              <a:t>Track all sources for new patients, and be nimble and proactive about custom strategies for each source. </a:t>
            </a:r>
            <a:endParaRPr sz="2400" dirty="0">
              <a:solidFill>
                <a:srgbClr val="FFFFFF"/>
              </a:solidFill>
            </a:endParaRPr>
          </a:p>
        </p:txBody>
      </p:sp>
      <p:sp>
        <p:nvSpPr>
          <p:cNvPr id="142" name="Shape 142"/>
          <p:cNvSpPr txBox="1">
            <a:spLocks noGrp="1"/>
          </p:cNvSpPr>
          <p:nvPr>
            <p:ph type="title"/>
          </p:nvPr>
        </p:nvSpPr>
        <p:spPr>
          <a:xfrm>
            <a:off x="457200" y="533750"/>
            <a:ext cx="8229600" cy="15528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2880"/>
              <a:buFont typeface="Constantia"/>
              <a:buNone/>
            </a:pPr>
            <a:r>
              <a:rPr lang="en-US" sz="4800" b="0" u="none" strike="noStrike" cap="none">
                <a:solidFill>
                  <a:srgbClr val="FFFF00"/>
                </a:solidFill>
                <a:latin typeface="Constantia"/>
                <a:ea typeface="Constantia"/>
                <a:cs typeface="Constantia"/>
                <a:sym typeface="Constantia"/>
              </a:rPr>
              <a:t>The “I” In Taking AIM With Your Website</a:t>
            </a:r>
            <a:r>
              <a:rPr lang="en-US" sz="3780" b="0" i="1" u="none" strike="noStrike" cap="none">
                <a:solidFill>
                  <a:srgbClr val="F9F9F9"/>
                </a:solidFill>
                <a:latin typeface="Constantia"/>
                <a:ea typeface="Constantia"/>
                <a:cs typeface="Constantia"/>
                <a:sym typeface="Constantia"/>
              </a:rPr>
              <a:t/>
            </a:r>
            <a:br>
              <a:rPr lang="en-US" sz="3780" b="0" i="1" u="none" strike="noStrike" cap="none">
                <a:solidFill>
                  <a:srgbClr val="F9F9F9"/>
                </a:solidFill>
                <a:latin typeface="Constantia"/>
                <a:ea typeface="Constantia"/>
                <a:cs typeface="Constantia"/>
                <a:sym typeface="Constantia"/>
              </a:rPr>
            </a:br>
            <a:r>
              <a:rPr lang="en-US" sz="3600" b="0" i="1" u="none" strike="noStrike" cap="none">
                <a:solidFill>
                  <a:srgbClr val="F9F9F9"/>
                </a:solidFill>
                <a:latin typeface="Constantia"/>
                <a:ea typeface="Constantia"/>
                <a:cs typeface="Constantia"/>
                <a:sym typeface="Constantia"/>
              </a:rPr>
              <a:t>Impressing The Visitor</a:t>
            </a:r>
            <a:endParaRPr sz="3600" b="0" i="1" u="none" strike="noStrike" cap="none">
              <a:solidFill>
                <a:srgbClr val="F9F9F9"/>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2180400" y="4189950"/>
            <a:ext cx="4783200" cy="1875600"/>
          </a:xfrm>
          <a:prstGeom prst="rect">
            <a:avLst/>
          </a:prstGeom>
          <a:noFill/>
          <a:ln>
            <a:noFill/>
          </a:ln>
        </p:spPr>
        <p:txBody>
          <a:bodyPr spcFirstLastPara="1" wrap="square" lIns="91425" tIns="45700" rIns="91425" bIns="45700" anchor="t" anchorCtr="0">
            <a:noAutofit/>
          </a:bodyPr>
          <a:lstStyle/>
          <a:p>
            <a:pPr marL="0" marR="0" lvl="0" indent="0" algn="ctr" rtl="0">
              <a:spcBef>
                <a:spcPts val="600"/>
              </a:spcBef>
              <a:spcAft>
                <a:spcPts val="0"/>
              </a:spcAft>
              <a:buClr>
                <a:schemeClr val="accent2"/>
              </a:buClr>
              <a:buSzPts val="2210"/>
              <a:buFont typeface="Noto Sans Symbols"/>
              <a:buNone/>
            </a:pPr>
            <a:r>
              <a:rPr lang="en-US" sz="3600" b="0" i="1" u="none" strike="noStrike" cap="none">
                <a:solidFill>
                  <a:schemeClr val="lt1"/>
                </a:solidFill>
                <a:latin typeface="Constantia"/>
                <a:ea typeface="Constantia"/>
                <a:cs typeface="Constantia"/>
                <a:sym typeface="Constantia"/>
              </a:rPr>
              <a:t>Ease of Navigation</a:t>
            </a:r>
            <a:endParaRPr sz="3600" i="1"/>
          </a:p>
          <a:p>
            <a:pPr marL="274320" marR="0" lvl="0" indent="-274320" algn="ctr" rtl="0">
              <a:spcBef>
                <a:spcPts val="600"/>
              </a:spcBef>
              <a:spcAft>
                <a:spcPts val="0"/>
              </a:spcAft>
              <a:buClr>
                <a:schemeClr val="accent2"/>
              </a:buClr>
              <a:buSzPts val="2210"/>
              <a:buFont typeface="Noto Sans Symbols"/>
              <a:buNone/>
            </a:pPr>
            <a:r>
              <a:rPr lang="en-US" sz="3600" b="0" i="1" u="none" strike="noStrike" cap="none">
                <a:solidFill>
                  <a:schemeClr val="lt1"/>
                </a:solidFill>
                <a:latin typeface="Constantia"/>
                <a:ea typeface="Constantia"/>
                <a:cs typeface="Constantia"/>
                <a:sym typeface="Constantia"/>
              </a:rPr>
              <a:t>and</a:t>
            </a:r>
            <a:endParaRPr sz="3600" i="1"/>
          </a:p>
          <a:p>
            <a:pPr marL="274320" marR="0" lvl="0" indent="-274320" algn="ctr" rtl="0">
              <a:spcBef>
                <a:spcPts val="600"/>
              </a:spcBef>
              <a:spcAft>
                <a:spcPts val="0"/>
              </a:spcAft>
              <a:buClr>
                <a:schemeClr val="accent2"/>
              </a:buClr>
              <a:buSzPts val="2210"/>
              <a:buFont typeface="Noto Sans Symbols"/>
              <a:buNone/>
            </a:pPr>
            <a:r>
              <a:rPr lang="en-US" sz="3600" b="0" i="1" u="none" strike="noStrike" cap="none">
                <a:solidFill>
                  <a:schemeClr val="lt1"/>
                </a:solidFill>
                <a:latin typeface="Constantia"/>
                <a:ea typeface="Constantia"/>
                <a:cs typeface="Constantia"/>
                <a:sym typeface="Constantia"/>
              </a:rPr>
              <a:t>Simplicity</a:t>
            </a:r>
            <a:endParaRPr sz="3600" b="0" i="1" u="none" strike="noStrike" cap="none">
              <a:solidFill>
                <a:schemeClr val="lt1"/>
              </a:solidFill>
              <a:latin typeface="Constantia"/>
              <a:ea typeface="Constantia"/>
              <a:cs typeface="Constantia"/>
              <a:sym typeface="Constantia"/>
            </a:endParaRPr>
          </a:p>
        </p:txBody>
      </p:sp>
      <p:sp>
        <p:nvSpPr>
          <p:cNvPr id="148" name="Shape 148"/>
          <p:cNvSpPr txBox="1">
            <a:spLocks noGrp="1"/>
          </p:cNvSpPr>
          <p:nvPr>
            <p:ph type="title"/>
          </p:nvPr>
        </p:nvSpPr>
        <p:spPr>
          <a:xfrm>
            <a:off x="457200" y="831725"/>
            <a:ext cx="8229600" cy="12192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rgbClr val="F9F9F9"/>
              </a:buClr>
              <a:buSzPts val="3600"/>
              <a:buFont typeface="Constantia"/>
              <a:buNone/>
            </a:pPr>
            <a:r>
              <a:rPr lang="en-US" sz="4800" b="0" i="0" u="none" strike="noStrike" cap="none">
                <a:solidFill>
                  <a:srgbClr val="FFFF00"/>
                </a:solidFill>
                <a:latin typeface="Constantia"/>
                <a:ea typeface="Constantia"/>
                <a:cs typeface="Constantia"/>
                <a:sym typeface="Constantia"/>
              </a:rPr>
              <a:t>Key Components of An </a:t>
            </a:r>
            <a:br>
              <a:rPr lang="en-US" sz="4800" b="0" i="0" u="none" strike="noStrike" cap="none">
                <a:solidFill>
                  <a:srgbClr val="FFFF00"/>
                </a:solidFill>
                <a:latin typeface="Constantia"/>
                <a:ea typeface="Constantia"/>
                <a:cs typeface="Constantia"/>
                <a:sym typeface="Constantia"/>
              </a:rPr>
            </a:br>
            <a:r>
              <a:rPr lang="en-US" sz="4800" b="0" i="0" u="none" strike="noStrike" cap="none">
                <a:solidFill>
                  <a:srgbClr val="FFFF00"/>
                </a:solidFill>
                <a:latin typeface="Constantia"/>
                <a:ea typeface="Constantia"/>
                <a:cs typeface="Constantia"/>
                <a:sym typeface="Constantia"/>
              </a:rPr>
              <a:t>Impressive Website</a:t>
            </a:r>
            <a:endParaRPr sz="4800" b="0" i="0" u="none" strike="noStrike" cap="none">
              <a:solidFill>
                <a:srgbClr val="FFFF00"/>
              </a:solidFill>
              <a:latin typeface="Constantia"/>
              <a:ea typeface="Constantia"/>
              <a:cs typeface="Constantia"/>
              <a:sym typeface="Constantia"/>
            </a:endParaRPr>
          </a:p>
        </p:txBody>
      </p:sp>
      <p:pic>
        <p:nvPicPr>
          <p:cNvPr id="149" name="Shape 149"/>
          <p:cNvPicPr preferRelativeResize="0"/>
          <p:nvPr/>
        </p:nvPicPr>
        <p:blipFill>
          <a:blip r:embed="rId3" cstate="print">
            <a:alphaModFix/>
          </a:blip>
          <a:stretch>
            <a:fillRect/>
          </a:stretch>
        </p:blipFill>
        <p:spPr>
          <a:xfrm>
            <a:off x="3634200" y="2216550"/>
            <a:ext cx="1875601" cy="1875601"/>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body" idx="1"/>
          </p:nvPr>
        </p:nvSpPr>
        <p:spPr>
          <a:xfrm>
            <a:off x="457200" y="2152775"/>
            <a:ext cx="4249500" cy="3892200"/>
          </a:xfrm>
          <a:prstGeom prst="rect">
            <a:avLst/>
          </a:prstGeom>
          <a:noFill/>
          <a:ln>
            <a:noFill/>
          </a:ln>
        </p:spPr>
        <p:txBody>
          <a:bodyPr spcFirstLastPara="1" wrap="square" lIns="91425" tIns="45700" rIns="91425" bIns="45700" anchor="t" anchorCtr="0">
            <a:noAutofit/>
          </a:bodyPr>
          <a:lstStyle/>
          <a:p>
            <a:pPr marL="457200" marR="0" lvl="0" indent="-368935" algn="l" rtl="0">
              <a:spcBef>
                <a:spcPts val="0"/>
              </a:spcBef>
              <a:spcAft>
                <a:spcPts val="0"/>
              </a:spcAft>
              <a:buClr>
                <a:srgbClr val="FFFFFF"/>
              </a:buClr>
              <a:buSzPts val="2210"/>
              <a:buChar char="●"/>
            </a:pPr>
            <a:r>
              <a:rPr lang="en-US" dirty="0">
                <a:solidFill>
                  <a:srgbClr val="FFFFFF"/>
                </a:solidFill>
              </a:rPr>
              <a:t>There is a difference between “responsive” and “mobile ready.”</a:t>
            </a:r>
            <a:endParaRPr dirty="0">
              <a:solidFill>
                <a:srgbClr val="FFFFFF"/>
              </a:solidFill>
            </a:endParaRPr>
          </a:p>
          <a:p>
            <a:pPr marL="457200" marR="0" lvl="0" indent="-368935" algn="l" rtl="0">
              <a:spcBef>
                <a:spcPts val="0"/>
              </a:spcBef>
              <a:spcAft>
                <a:spcPts val="0"/>
              </a:spcAft>
              <a:buClr>
                <a:srgbClr val="FFFFFF"/>
              </a:buClr>
              <a:buSzPts val="2210"/>
              <a:buChar char="●"/>
            </a:pPr>
            <a:r>
              <a:rPr lang="en-US" dirty="0">
                <a:solidFill>
                  <a:srgbClr val="FFFFFF"/>
                </a:solidFill>
              </a:rPr>
              <a:t>The </a:t>
            </a:r>
            <a:r>
              <a:rPr lang="en-US" dirty="0" smtClean="0">
                <a:solidFill>
                  <a:srgbClr val="FFFFFF"/>
                </a:solidFill>
              </a:rPr>
              <a:t> ‘After’ example performs </a:t>
            </a:r>
            <a:r>
              <a:rPr lang="en-US" dirty="0">
                <a:solidFill>
                  <a:srgbClr val="FFFFFF"/>
                </a:solidFill>
              </a:rPr>
              <a:t>like your regular website- engaging, easy to navigate, and responsive to different screen sizes.</a:t>
            </a:r>
            <a:endParaRPr dirty="0">
              <a:solidFill>
                <a:srgbClr val="FFFFFF"/>
              </a:solidFill>
            </a:endParaRPr>
          </a:p>
        </p:txBody>
      </p:sp>
      <p:sp>
        <p:nvSpPr>
          <p:cNvPr id="155" name="Shape 155"/>
          <p:cNvSpPr txBox="1">
            <a:spLocks noGrp="1"/>
          </p:cNvSpPr>
          <p:nvPr>
            <p:ph type="title"/>
          </p:nvPr>
        </p:nvSpPr>
        <p:spPr>
          <a:xfrm>
            <a:off x="457200" y="582275"/>
            <a:ext cx="8229600" cy="12456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rgbClr val="F9F9F9"/>
              </a:buClr>
              <a:buSzPts val="3780"/>
              <a:buFont typeface="Constantia"/>
              <a:buNone/>
            </a:pPr>
            <a:r>
              <a:rPr lang="en-US" sz="4800" b="0" i="0" u="none" strike="noStrike" cap="none">
                <a:solidFill>
                  <a:srgbClr val="FFFF00"/>
                </a:solidFill>
                <a:latin typeface="Constantia"/>
                <a:ea typeface="Constantia"/>
                <a:cs typeface="Constantia"/>
                <a:sym typeface="Constantia"/>
              </a:rPr>
              <a:t>Is Your Website </a:t>
            </a:r>
            <a:br>
              <a:rPr lang="en-US" sz="4800" b="0" i="0" u="none" strike="noStrike" cap="none">
                <a:solidFill>
                  <a:srgbClr val="FFFF00"/>
                </a:solidFill>
                <a:latin typeface="Constantia"/>
                <a:ea typeface="Constantia"/>
                <a:cs typeface="Constantia"/>
                <a:sym typeface="Constantia"/>
              </a:rPr>
            </a:br>
            <a:r>
              <a:rPr lang="en-US" sz="4800" b="0" i="0" u="none" strike="noStrike" cap="none">
                <a:solidFill>
                  <a:srgbClr val="FFFF00"/>
                </a:solidFill>
                <a:latin typeface="Constantia"/>
                <a:ea typeface="Constantia"/>
                <a:cs typeface="Constantia"/>
                <a:sym typeface="Constantia"/>
              </a:rPr>
              <a:t>Fully Responsive?</a:t>
            </a:r>
            <a:endParaRPr sz="4800" b="0" i="0" u="none" strike="noStrike" cap="none">
              <a:solidFill>
                <a:srgbClr val="FFFF00"/>
              </a:solidFill>
              <a:latin typeface="Constantia"/>
              <a:ea typeface="Constantia"/>
              <a:cs typeface="Constantia"/>
              <a:sym typeface="Constantia"/>
            </a:endParaRPr>
          </a:p>
        </p:txBody>
      </p:sp>
      <p:pic>
        <p:nvPicPr>
          <p:cNvPr id="156" name="Shape 156" descr="C:\Users\Stephen\AppData\Local\Microsoft\Windows\INetCacheContent.Word\BrightHealthy-MobileSite-preview (002).jpg"/>
          <p:cNvPicPr preferRelativeResize="0"/>
          <p:nvPr/>
        </p:nvPicPr>
        <p:blipFill rotWithShape="1">
          <a:blip r:embed="rId3" cstate="print">
            <a:alphaModFix/>
          </a:blip>
          <a:srcRect/>
          <a:stretch/>
        </p:blipFill>
        <p:spPr>
          <a:xfrm>
            <a:off x="4929275" y="2152775"/>
            <a:ext cx="3627051" cy="3761099"/>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457200" y="3247750"/>
            <a:ext cx="8229600" cy="2299800"/>
          </a:xfrm>
          <a:prstGeom prst="rect">
            <a:avLst/>
          </a:prstGeom>
          <a:noFill/>
          <a:ln>
            <a:noFill/>
          </a:ln>
        </p:spPr>
        <p:txBody>
          <a:bodyPr spcFirstLastPara="1" wrap="square" lIns="91425" tIns="45700" rIns="91425" bIns="45700" anchor="ctr" anchorCtr="0">
            <a:noAutofit/>
          </a:bodyPr>
          <a:lstStyle/>
          <a:p>
            <a:pPr marL="274320" marR="0" lvl="0" indent="-274320" algn="ctr" rtl="0">
              <a:spcBef>
                <a:spcPts val="0"/>
              </a:spcBef>
              <a:spcAft>
                <a:spcPts val="0"/>
              </a:spcAft>
              <a:buClr>
                <a:schemeClr val="accent2"/>
              </a:buClr>
              <a:buSzPts val="3060"/>
              <a:buFont typeface="Noto Sans Symbols"/>
              <a:buNone/>
            </a:pPr>
            <a:r>
              <a:rPr lang="en-US" sz="3600" b="1" i="0" u="none" strike="noStrike" cap="none">
                <a:solidFill>
                  <a:srgbClr val="002060"/>
                </a:solidFill>
                <a:latin typeface="Constantia"/>
                <a:ea typeface="Constantia"/>
                <a:cs typeface="Constantia"/>
                <a:sym typeface="Constantia"/>
              </a:rPr>
              <a:t>Animated Procedure Vi</a:t>
            </a:r>
            <a:r>
              <a:rPr lang="en-US" sz="3600" b="1">
                <a:solidFill>
                  <a:srgbClr val="002060"/>
                </a:solidFill>
              </a:rPr>
              <a:t>deos</a:t>
            </a:r>
            <a:endParaRPr sz="3600" b="1" i="0" u="none" strike="noStrike" cap="none">
              <a:solidFill>
                <a:srgbClr val="002060"/>
              </a:solidFill>
              <a:latin typeface="Constantia"/>
              <a:ea typeface="Constantia"/>
              <a:cs typeface="Constantia"/>
              <a:sym typeface="Constantia"/>
            </a:endParaRPr>
          </a:p>
          <a:p>
            <a:pPr marL="274320" marR="0" lvl="0" indent="-274320" algn="ctr" rtl="0">
              <a:spcBef>
                <a:spcPts val="600"/>
              </a:spcBef>
              <a:spcAft>
                <a:spcPts val="0"/>
              </a:spcAft>
              <a:buClr>
                <a:schemeClr val="accent2"/>
              </a:buClr>
              <a:buSzPts val="3060"/>
              <a:buFont typeface="Noto Sans Symbols"/>
              <a:buNone/>
            </a:pPr>
            <a:r>
              <a:rPr lang="en-US" sz="3600" b="0" i="0" u="none" strike="noStrike" cap="none">
                <a:solidFill>
                  <a:srgbClr val="FFFFFF"/>
                </a:solidFill>
                <a:latin typeface="Constantia"/>
                <a:ea typeface="Constantia"/>
                <a:cs typeface="Constantia"/>
                <a:sym typeface="Constantia"/>
              </a:rPr>
              <a:t>Custom Practi</a:t>
            </a:r>
            <a:r>
              <a:rPr lang="en-US" sz="3600">
                <a:solidFill>
                  <a:srgbClr val="FFFFFF"/>
                </a:solidFill>
              </a:rPr>
              <a:t>ce Videos</a:t>
            </a:r>
            <a:endParaRPr sz="3600" b="1" i="0" u="none" strike="noStrike" cap="none">
              <a:solidFill>
                <a:srgbClr val="FFFFFF"/>
              </a:solidFill>
              <a:latin typeface="Constantia"/>
              <a:ea typeface="Constantia"/>
              <a:cs typeface="Constantia"/>
              <a:sym typeface="Constantia"/>
            </a:endParaRPr>
          </a:p>
          <a:p>
            <a:pPr marL="274320" marR="0" lvl="0" indent="-274320" algn="ctr" rtl="0">
              <a:spcBef>
                <a:spcPts val="600"/>
              </a:spcBef>
              <a:spcAft>
                <a:spcPts val="0"/>
              </a:spcAft>
              <a:buClr>
                <a:schemeClr val="accent2"/>
              </a:buClr>
              <a:buSzPts val="3060"/>
              <a:buFont typeface="Noto Sans Symbols"/>
              <a:buNone/>
            </a:pPr>
            <a:r>
              <a:rPr lang="en-US" sz="3600" b="1" i="0" u="none" strike="noStrike" cap="none">
                <a:solidFill>
                  <a:srgbClr val="DFCE04"/>
                </a:solidFill>
                <a:latin typeface="Constantia"/>
                <a:ea typeface="Constantia"/>
                <a:cs typeface="Constantia"/>
                <a:sym typeface="Constantia"/>
              </a:rPr>
              <a:t>Patient Testimonials</a:t>
            </a:r>
            <a:endParaRPr sz="3600" b="0" i="0" u="none" strike="noStrike" cap="none">
              <a:solidFill>
                <a:schemeClr val="lt1"/>
              </a:solidFill>
              <a:latin typeface="Constantia"/>
              <a:ea typeface="Constantia"/>
              <a:cs typeface="Constantia"/>
              <a:sym typeface="Constantia"/>
            </a:endParaRPr>
          </a:p>
        </p:txBody>
      </p:sp>
      <p:sp>
        <p:nvSpPr>
          <p:cNvPr id="162" name="Shape 162"/>
          <p:cNvSpPr txBox="1">
            <a:spLocks noGrp="1"/>
          </p:cNvSpPr>
          <p:nvPr>
            <p:ph type="title"/>
          </p:nvPr>
        </p:nvSpPr>
        <p:spPr>
          <a:xfrm>
            <a:off x="457200" y="1224275"/>
            <a:ext cx="8229600" cy="1219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9F9F9"/>
              </a:buClr>
              <a:buSzPts val="4200"/>
              <a:buFont typeface="Constantia"/>
              <a:buNone/>
            </a:pPr>
            <a:r>
              <a:rPr lang="en-US" sz="4800">
                <a:solidFill>
                  <a:srgbClr val="FFFF00"/>
                </a:solidFill>
              </a:rPr>
              <a:t>What grabs attention?</a:t>
            </a:r>
            <a:endParaRPr sz="4800">
              <a:solidFill>
                <a:srgbClr val="FFFF00"/>
              </a:solidFill>
            </a:endParaRPr>
          </a:p>
          <a:p>
            <a:pPr marL="0" marR="0" lvl="0" indent="0" algn="ctr" rtl="0">
              <a:spcBef>
                <a:spcPts val="0"/>
              </a:spcBef>
              <a:spcAft>
                <a:spcPts val="0"/>
              </a:spcAft>
              <a:buClr>
                <a:srgbClr val="F9F9F9"/>
              </a:buClr>
              <a:buSzPts val="4200"/>
              <a:buFont typeface="Constantia"/>
              <a:buNone/>
            </a:pPr>
            <a:r>
              <a:rPr lang="en-US" sz="4800">
                <a:solidFill>
                  <a:srgbClr val="FFFF00"/>
                </a:solidFill>
              </a:rPr>
              <a:t>VIDEO… l</a:t>
            </a:r>
            <a:r>
              <a:rPr lang="en-US" sz="4800" b="0" i="0" u="none" strike="noStrike" cap="none">
                <a:solidFill>
                  <a:srgbClr val="FFFF00"/>
                </a:solidFill>
                <a:latin typeface="Constantia"/>
                <a:ea typeface="Constantia"/>
                <a:cs typeface="Constantia"/>
                <a:sym typeface="Constantia"/>
              </a:rPr>
              <a:t>ots of </a:t>
            </a:r>
            <a:r>
              <a:rPr lang="en-US" sz="4800">
                <a:solidFill>
                  <a:srgbClr val="FFFF00"/>
                </a:solidFill>
              </a:rPr>
              <a:t>video!</a:t>
            </a:r>
            <a:endParaRPr sz="4800" b="0" i="0" u="none" strike="noStrike" cap="none">
              <a:solidFill>
                <a:srgbClr val="FFFF00"/>
              </a:solidFill>
              <a:latin typeface="Constantia"/>
              <a:ea typeface="Constantia"/>
              <a:cs typeface="Constantia"/>
              <a:sym typeface="Constantia"/>
            </a:endParaRPr>
          </a:p>
        </p:txBody>
      </p:sp>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54563</TotalTime>
  <Words>900</Words>
  <Application>Microsoft Office PowerPoint</Application>
  <PresentationFormat>On-screen Show (4:3)</PresentationFormat>
  <Paragraphs>106</Paragraphs>
  <Slides>22</Slides>
  <Notes>21</Notes>
  <HiddenSlides>0</HiddenSlides>
  <MMClips>0</MMClips>
  <ScaleCrop>false</ScaleCrop>
  <HeadingPairs>
    <vt:vector size="8" baseType="variant">
      <vt:variant>
        <vt:lpstr>Fonts Used</vt:lpstr>
      </vt:variant>
      <vt:variant>
        <vt:i4>6</vt:i4>
      </vt:variant>
      <vt:variant>
        <vt:lpstr>Theme</vt:lpstr>
      </vt:variant>
      <vt:variant>
        <vt:i4>1</vt:i4>
      </vt:variant>
      <vt:variant>
        <vt:lpstr>Slide Titles</vt:lpstr>
      </vt:variant>
      <vt:variant>
        <vt:i4>22</vt:i4>
      </vt:variant>
      <vt:variant>
        <vt:lpstr>Custom Shows</vt:lpstr>
      </vt:variant>
      <vt:variant>
        <vt:i4>1</vt:i4>
      </vt:variant>
    </vt:vector>
  </HeadingPairs>
  <TitlesOfParts>
    <vt:vector size="30" baseType="lpstr">
      <vt:lpstr>Arial</vt:lpstr>
      <vt:lpstr>Constantia</vt:lpstr>
      <vt:lpstr>Noto Sans Symbols</vt:lpstr>
      <vt:lpstr>Oswald</vt:lpstr>
      <vt:lpstr>Tahoma</vt:lpstr>
      <vt:lpstr>Wingdings 2</vt:lpstr>
      <vt:lpstr>Paper</vt:lpstr>
      <vt:lpstr>How Well Does Your Web Presence take AIM?</vt:lpstr>
      <vt:lpstr>The “A” In Taking AIM With Your Website Attracting your visitors via…</vt:lpstr>
      <vt:lpstr>The Courtship Of Google and Social Media</vt:lpstr>
      <vt:lpstr>Facts about Social Media Marketing</vt:lpstr>
      <vt:lpstr>PowerPoint Presentation</vt:lpstr>
      <vt:lpstr>The “I” In Taking AIM With Your Website Impressing The Visitor</vt:lpstr>
      <vt:lpstr>Key Components of An  Impressive Website</vt:lpstr>
      <vt:lpstr>Is Your Website  Fully Responsive?</vt:lpstr>
      <vt:lpstr>What grabs attention? VIDEO… lots of video!</vt:lpstr>
      <vt:lpstr>Oral Systemic Health  Educational Videos</vt:lpstr>
      <vt:lpstr>Custom Practice Video</vt:lpstr>
      <vt:lpstr>Master the ability to collect GREAT</vt:lpstr>
      <vt:lpstr>Motivating The Visitor</vt:lpstr>
      <vt:lpstr>PowerPoint Presentation</vt:lpstr>
      <vt:lpstr>20% Of Potential Patients will Appoint Immediately</vt:lpstr>
      <vt:lpstr>The Forgotten 60 Percent</vt:lpstr>
      <vt:lpstr>Converting The Lead</vt:lpstr>
      <vt:lpstr>Establish Your Credibility</vt:lpstr>
      <vt:lpstr>Keep In Touch</vt:lpstr>
      <vt:lpstr>This sounds like a lot of work!!!</vt:lpstr>
      <vt:lpstr>Here’s an Example:</vt:lpstr>
      <vt:lpstr>Questions</vt:lpstr>
      <vt:lpstr>Custom Show 1</vt:lpstr>
    </vt:vector>
  </TitlesOfParts>
  <Company>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TD</dc:creator>
  <cp:lastModifiedBy>Daniel</cp:lastModifiedBy>
  <cp:revision>2132</cp:revision>
  <cp:lastPrinted>2017-01-25T20:21:09Z</cp:lastPrinted>
  <dcterms:created xsi:type="dcterms:W3CDTF">2008-08-24T19:11:57Z</dcterms:created>
  <dcterms:modified xsi:type="dcterms:W3CDTF">2019-03-12T15:13:39Z</dcterms:modified>
</cp:coreProperties>
</file>